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9"/>
  </p:notesMasterIdLst>
  <p:handoutMasterIdLst>
    <p:handoutMasterId r:id="rId30"/>
  </p:handoutMasterIdLst>
  <p:sldIdLst>
    <p:sldId id="265" r:id="rId3"/>
    <p:sldId id="310" r:id="rId4"/>
    <p:sldId id="317" r:id="rId5"/>
    <p:sldId id="326" r:id="rId6"/>
    <p:sldId id="315" r:id="rId7"/>
    <p:sldId id="329" r:id="rId8"/>
    <p:sldId id="334" r:id="rId9"/>
    <p:sldId id="319" r:id="rId10"/>
    <p:sldId id="318" r:id="rId11"/>
    <p:sldId id="332" r:id="rId12"/>
    <p:sldId id="333" r:id="rId13"/>
    <p:sldId id="335" r:id="rId14"/>
    <p:sldId id="336" r:id="rId15"/>
    <p:sldId id="320" r:id="rId16"/>
    <p:sldId id="311" r:id="rId17"/>
    <p:sldId id="323" r:id="rId18"/>
    <p:sldId id="312" r:id="rId19"/>
    <p:sldId id="324" r:id="rId20"/>
    <p:sldId id="321" r:id="rId21"/>
    <p:sldId id="322" r:id="rId22"/>
    <p:sldId id="327" r:id="rId23"/>
    <p:sldId id="328" r:id="rId24"/>
    <p:sldId id="330" r:id="rId25"/>
    <p:sldId id="337" r:id="rId26"/>
    <p:sldId id="331" r:id="rId27"/>
    <p:sldId id="314" r:id="rId28"/>
  </p:sldIdLst>
  <p:sldSz cx="12188825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5" autoAdjust="0"/>
    <p:restoredTop sz="94629" autoAdjust="0"/>
  </p:normalViewPr>
  <p:slideViewPr>
    <p:cSldViewPr showGuides="1">
      <p:cViewPr varScale="1">
        <p:scale>
          <a:sx n="74" d="100"/>
          <a:sy n="74" d="100"/>
        </p:scale>
        <p:origin x="-714" y="-90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1/31/2013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1/31/2013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1/31/2013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1/31/2013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1/31/2013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image" Target="../media/image9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JPG"/><Relationship Id="rId5" Type="http://schemas.openxmlformats.org/officeDocument/2006/relationships/image" Target="../media/image47.jpeg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5.jpeg"/><Relationship Id="rId3" Type="http://schemas.openxmlformats.org/officeDocument/2006/relationships/image" Target="../media/image78.png"/><Relationship Id="rId7" Type="http://schemas.openxmlformats.org/officeDocument/2006/relationships/image" Target="../media/image17.jpeg"/><Relationship Id="rId12" Type="http://schemas.openxmlformats.org/officeDocument/2006/relationships/image" Target="../media/image8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11" Type="http://schemas.openxmlformats.org/officeDocument/2006/relationships/image" Target="../media/image82.jpeg"/><Relationship Id="rId5" Type="http://schemas.openxmlformats.org/officeDocument/2006/relationships/image" Target="../media/image79.jpeg"/><Relationship Id="rId10" Type="http://schemas.openxmlformats.org/officeDocument/2006/relationships/image" Target="../media/image81.jpeg"/><Relationship Id="rId4" Type="http://schemas.openxmlformats.org/officeDocument/2006/relationships/image" Target="../media/image10.jpeg"/><Relationship Id="rId9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9524998" cy="2895600"/>
          </a:xfrm>
        </p:spPr>
        <p:txBody>
          <a:bodyPr>
            <a:normAutofit/>
          </a:bodyPr>
          <a:lstStyle/>
          <a:p>
            <a:r>
              <a:rPr lang="en-US" dirty="0" smtClean="0"/>
              <a:t>Smart Transmission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Aaron Grant</a:t>
            </a:r>
          </a:p>
          <a:p>
            <a:r>
              <a:rPr lang="it-IT" dirty="0" smtClean="0"/>
              <a:t>Horatio Cowan</a:t>
            </a:r>
          </a:p>
          <a:p>
            <a:r>
              <a:rPr lang="it-IT" dirty="0" smtClean="0"/>
              <a:t>Molly Segee</a:t>
            </a:r>
          </a:p>
          <a:p>
            <a:r>
              <a:rPr lang="it-IT" dirty="0" smtClean="0"/>
              <a:t>Carl Burnham</a:t>
            </a:r>
            <a:endParaRPr lang="it-IT" dirty="0"/>
          </a:p>
        </p:txBody>
      </p:sp>
      <p:pic>
        <p:nvPicPr>
          <p:cNvPr id="1036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8436974" y="1140153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522412" y="1840520"/>
            <a:ext cx="9134391" cy="4114801"/>
          </a:xfrm>
        </p:spPr>
        <p:txBody>
          <a:bodyPr/>
          <a:lstStyle/>
          <a:p>
            <a:r>
              <a:rPr lang="en-US" dirty="0" smtClean="0"/>
              <a:t>January: Ordering Parts &amp; beginning fabrication</a:t>
            </a:r>
          </a:p>
          <a:p>
            <a:r>
              <a:rPr lang="en-US" dirty="0" smtClean="0"/>
              <a:t>February: Continuing fabrication &amp; Assembly</a:t>
            </a:r>
          </a:p>
          <a:p>
            <a:r>
              <a:rPr lang="en-US" dirty="0" smtClean="0"/>
              <a:t>March: Assembly and Initial Testing	</a:t>
            </a:r>
          </a:p>
          <a:p>
            <a:r>
              <a:rPr lang="en-US" dirty="0" smtClean="0"/>
              <a:t>April: Coding &amp; Calibration</a:t>
            </a:r>
          </a:p>
          <a:p>
            <a:r>
              <a:rPr lang="en-US" dirty="0" smtClean="0"/>
              <a:t>May: Presentation</a:t>
            </a:r>
            <a:endParaRPr lang="en-US" dirty="0"/>
          </a:p>
        </p:txBody>
      </p:sp>
      <p:pic>
        <p:nvPicPr>
          <p:cNvPr id="4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-326026" y="6093153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Website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" y="2133600"/>
            <a:ext cx="4266733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12" y="962025"/>
            <a:ext cx="370522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509" y="973748"/>
            <a:ext cx="3268762" cy="5303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13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381000"/>
            <a:ext cx="9144001" cy="1371600"/>
          </a:xfrm>
        </p:spPr>
        <p:txBody>
          <a:bodyPr/>
          <a:lstStyle/>
          <a:p>
            <a:r>
              <a:rPr lang="en-US" dirty="0" smtClean="0"/>
              <a:t>Total Costs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4212" y="2362200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 complete list of parts and cost estimates has made its way through the design spiral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Total cost is estimated at $3178.57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8095155"/>
              </p:ext>
            </p:extLst>
          </p:nvPr>
        </p:nvGraphicFramePr>
        <p:xfrm>
          <a:off x="5408612" y="609600"/>
          <a:ext cx="5181602" cy="58177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594"/>
                <a:gridCol w="391218"/>
                <a:gridCol w="391218"/>
                <a:gridCol w="391218"/>
                <a:gridCol w="391218"/>
                <a:gridCol w="391218"/>
                <a:gridCol w="391218"/>
                <a:gridCol w="1503744"/>
                <a:gridCol w="594978"/>
                <a:gridCol w="594978"/>
              </a:tblGrid>
              <a:tr h="15381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qty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>
                    <a:solidFill>
                      <a:schemeClr val="accent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cost per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total cost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>
                    <a:solidFill>
                      <a:schemeClr val="accent1"/>
                    </a:solidFill>
                  </a:tcPr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2004 Honda TRX 450R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$2,000.00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$2,000.00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307732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fr-FR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3-Wire Extension Cables (Large Bundle)</a:t>
                      </a:r>
                      <a:br>
                        <a:rPr lang="fr-FR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fr-FR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P/N: 276-1424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$39.99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IFI VEX Pro Victor 888, Part number:  217-2769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$49.99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$99.98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6-POSITION ATO/ATC FUSE PANEL WITH COVER AND COMMON GROUND: Product number: WIRTH-31060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$19.10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$19.10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3 Amp Violet: Product number:  FU-509123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15 Amp Blue: product number:  FU-509128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25 Amp Clear: Product number: FU-509130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$0.45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Wire 8 Gauge Red Sold by the foot Product Code #: WI-230702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$0.90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$6.30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Wire 8 Gauge Black Sold by the foot Product Code #: WI-230700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$0.89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$6.23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Lug Straight Heavy Duty 8 GA #10 Hole Product Code #: LU-1800HD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Lug Straight Heavy Duty 8 GA 1/4" Hole Product Code #: LU-1801HD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$0.54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$5.40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Nylon Tab Insulated Female, .250" Blade 16-14 GA, Blue Product Code #: CT-163258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$0.25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Nylon Tab Insulated Male, .250" Blade 16-14 GA, Blue Product Code #: CT-163260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$0.19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$2.85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Premium Nylon #6 Ring Terminal Double Crimp 16-14 AWG Blue Product Code #: CT-163202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Dual USB Power Hub 2 Amp product code: 22-1-39290-8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$16.99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$16.99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All Weather 12 Volt Power Socket, product code: 22-1-39052-8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$13.99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$13.99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Slide Potentiometers 60mm TRVL Linear 10K   Part #: 312-9301F-10K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$2.55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6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Tubular High-Speed Linear Actuator (Stroke Size 3", Force 11 lbs, Speed 9.05"/sec), Part number: PA-15-3-11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$157.00 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$157.00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Electrak Pro PR12-02-2A65-02-LSB Linear Actuator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$518.21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$518.21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Adafruit Assembled Data Logging shield for Ardino, ID: 1141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$19.95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$19.95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Mega 2560 R3 (Atmega2560 - assembled)   ID 191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$65.00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Panel Mount 10K potentiometer (Breadboard Friendly)  ID 562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$0.95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$1.90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it-IT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Uno R3 (Atmega328 -assembled)</a:t>
                      </a:r>
                      <a:endParaRPr lang="it-IT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$29.95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$59.90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Sensor Gear Tooth Hall Effect, Part number: 480-2021-ND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$40.30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$40.30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12V, 1.6A, 233 oz-in Geared Bipolar Stepper Motor, product code: RB-Phi-131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$35.00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84578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AMP MANUAL-RESET DC CIRCUIT BREAKER BPC Item# 11-3317-50 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$21.95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$21.95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84578"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Motor Shield R3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$25.95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$25.95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92267"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7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BYTECC USB2-3AB-K 3 ft. Type A Male to Type B Male Cable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$2.99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$5.98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  <a:tr h="153814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$3,178.57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469" marR="5469" marT="5469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39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Parts List</a:t>
            </a:r>
            <a:endParaRPr lang="en-US" dirty="0"/>
          </a:p>
        </p:txBody>
      </p:sp>
      <p:pic>
        <p:nvPicPr>
          <p:cNvPr id="5" name="Picture 4" descr="http://www.robotmarketplace.com/products/images/IFI-V88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72046">
            <a:off x="757330" y="2175986"/>
            <a:ext cx="680720" cy="709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12V, 1.6A, 233 oz-in Geared Bipolar Stepper Moto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93300">
            <a:off x="3404052" y="2337506"/>
            <a:ext cx="745490" cy="750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http://progressiveautomations.com/images/products/PA-15-tubular-high-speed-linear-actuator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0424" y="2971322"/>
            <a:ext cx="709295" cy="63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RESISTOR POWER ADJ 1.0K OHM 50W | AVT50-1K-10% | AVT50-1.0K-ND | Digi-Key Corp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206599">
            <a:off x="873768" y="3948119"/>
            <a:ext cx="447844" cy="4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://arduino.cc/en/uploads/Main/ArduinoMega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255">
            <a:off x="3503721" y="4030826"/>
            <a:ext cx="1235710" cy="641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Panel Mount 10K potentiometer (Breadboard Friendly)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1048">
            <a:off x="740626" y="4975877"/>
            <a:ext cx="531847" cy="496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C:\Users\Carl\Documents\School\hall effect sensor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784">
            <a:off x="872363" y="5875282"/>
            <a:ext cx="450655" cy="49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://www.championandeverstart.com/assets/images/lawn/full/U1-7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771" y="4090039"/>
            <a:ext cx="595948" cy="523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adafruit.com/images/medium/arduinounor3_MED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240" y="5077584"/>
            <a:ext cx="515009" cy="3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60559">
            <a:off x="3367827" y="4950262"/>
            <a:ext cx="1002501" cy="651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26966">
            <a:off x="2165176" y="6097973"/>
            <a:ext cx="820261" cy="345078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1031" name="Picture 7" descr="http://t1.gstatic.com/images?q=tbn:ANd9GcSSWrp6lnmiYwiD_n0sIKIq3KJM0XP5kdDJTrFep75z1op0f4KZzWj87PXMR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6427">
            <a:off x="3579895" y="6120794"/>
            <a:ext cx="393805" cy="40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i1097.photobucket.com/albums/g344/wlwltd/5_AMP_BLADE_FUSE-1.jpg?t=132446408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9847">
            <a:off x="4251286" y="6145762"/>
            <a:ext cx="423717" cy="44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ttp://i1097.photobucket.com/albums/g344/wlwltd/15_AMP_BLADE_FUSE_STANDARD_2.jpg?t=132446838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7332">
            <a:off x="4550058" y="5623521"/>
            <a:ext cx="391296" cy="40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http://a248.e.akamai.net/origin-cdn.volusion.com/a2src.cspj5/v/vspfiles/photos/WIRTH-31030-2T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90" y="3060921"/>
            <a:ext cx="762000" cy="5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http://www.surpluscenter.com/images/p11-3317C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69" y="3167974"/>
            <a:ext cx="683515" cy="68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http://a248.e.akamai.net/origin-cdn.volusion.com/kfytg.methn/v/vspfiles/photos/22-1-39290-8-2T.jpg?132219148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36" y="4448449"/>
            <a:ext cx="646112" cy="64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582007"/>
              </p:ext>
            </p:extLst>
          </p:nvPr>
        </p:nvGraphicFramePr>
        <p:xfrm>
          <a:off x="5865812" y="183490"/>
          <a:ext cx="5470797" cy="6369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"/>
                <a:gridCol w="4419600"/>
                <a:gridCol w="822597"/>
              </a:tblGrid>
              <a:tr h="16795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qty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Status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1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2004 Honda TRX 450R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330870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3-Wire Extension Cables (Large Bundle)</a:t>
                      </a:r>
                      <a:br>
                        <a:rPr lang="fr-FR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lang="fr-FR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P/N: 276-1424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IFI VEX Pro Victor 888, Part number:  217-2769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6-POSITION ATO/ATC FUSE PANEL WITH COVER AND COMMON GROUND: Product number: WIRTH-31060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3 Amp Violet: Product number:  FU-509123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15 Amp Blue: product number:  FU-509128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Fuse ATC Standard Blade Auto 25 Amp Clear: Product number: FU-509130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Wire 8 Gauge Red Sold by the foot Product Code #: WI-230702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Wire 8 Gauge Black Sold by the foot Product Code #: WI-230700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Lug Straight Heavy Duty 8 GA #10 Hole Product Code #: LU-1800HD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Lug Straight Heavy Duty 8 GA 1/4" Hole Product Code #: LU-1801HD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Nylon Tab Insulated Female, .250" Blade 16-14 GA, Blue Product Code #: CT-163258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Nylon Tab Insulated Male, .250" Blade 16-14 GA, Blue Product Code #: CT-163260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Connector Premium Nylon #6 Ring Terminal Double Crimp 16-14 AWG Blue Product Code #: CT-163202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Dual USB Power Hub 2 Amp product code: 22-1-39290-8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All Weather 12 Volt Power Socket, product code: 22-1-39052-8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Slide Potentiometers 60mm TRVL Linear 10K   Part #: 312-9301F-10K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Tubular High-Speed Linear Actuator (Stroke Size 3", Force 11 lbs, Speed 9.05"/sec), Part number: PA-15-3-11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Electrak Pro PR12-02-2A65-02-LSB Linear Actuator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Adafruit Assembled Data Logging shield for Ardino, ID: 1141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Mega 2560 R3 (Atmega2560 - assembled)   ID 191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Panel Mount 10K potentiometer (Breadboard Friendly)  ID 562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Uno R3 (Atmega328 -assembled)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Sensor Gear Tooth Hall Effect, Part number: 480-2021-ND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12V, 1.6A, 233 oz-in Geared Bipolar Stepper Motor, product code: RB-Phi-131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Arrived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2"/>
                    </a:solidFill>
                  </a:tcPr>
                </a:tc>
              </a:tr>
              <a:tr h="20154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AMP MANUAL-RESET DC CIRCUIT BREAKER BPC Item# 11-3317-50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1545"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Arduino Motor Shield R3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  <a:tr h="209942">
                <a:tc>
                  <a:txBody>
                    <a:bodyPr/>
                    <a:lstStyle/>
                    <a:p>
                      <a:pPr algn="r" fontAlgn="b"/>
                      <a:r>
                        <a:rPr lang="en-US" sz="900" u="none" strike="noStrike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BYTECC USB2-3AB-K 3 ft. Type A Male to Type B Male Cable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Ordered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18" marR="5618" marT="5618" marB="0" anchor="b"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815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Beginning fabrication and assembly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358" y="2038143"/>
            <a:ext cx="2548653" cy="42616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6" y="2049907"/>
            <a:ext cx="2556434" cy="42746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17" y="3475024"/>
            <a:ext cx="1926480" cy="14448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17" y="2038143"/>
            <a:ext cx="1904680" cy="11390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617" y="5173763"/>
            <a:ext cx="1904680" cy="11390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3011" y="1734944"/>
            <a:ext cx="1819192" cy="24255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3846" y="4174241"/>
            <a:ext cx="2437268" cy="212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4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Throttle cable actuation assembly</a:t>
            </a:r>
            <a:endParaRPr lang="en-US" dirty="0"/>
          </a:p>
        </p:txBody>
      </p:sp>
      <p:pic>
        <p:nvPicPr>
          <p:cNvPr id="3" name="Picture 2" descr="12V, 1.6A, 233 oz-in Geared Bipolar Stepper Motor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0012" y="3438610"/>
            <a:ext cx="2819400" cy="3069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Horatio\Dropbox\Pictures\IMAG05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39415" y="4055608"/>
            <a:ext cx="3069929" cy="183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17612" y="2438400"/>
            <a:ext cx="40899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Needs: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A</a:t>
            </a:r>
            <a:r>
              <a:rPr lang="en-US" dirty="0" smtClean="0"/>
              <a:t> bobbin to reel in the cable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 mount to hold the potentiometer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 bracket to tie all the pieces together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11" y="4191000"/>
            <a:ext cx="6295073" cy="237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3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04800"/>
            <a:ext cx="9144001" cy="1371600"/>
          </a:xfrm>
        </p:spPr>
        <p:txBody>
          <a:bodyPr/>
          <a:lstStyle/>
          <a:p>
            <a:r>
              <a:rPr lang="en-US" dirty="0" smtClean="0"/>
              <a:t>Throttle Cable “Bobbin”</a:t>
            </a:r>
            <a:endParaRPr lang="en-US" dirty="0"/>
          </a:p>
        </p:txBody>
      </p:sp>
      <p:pic>
        <p:nvPicPr>
          <p:cNvPr id="3" name="Picture 2" descr="C:\Users\Horatio\Dropbox\Pictures\throttle pul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884" y="4572000"/>
            <a:ext cx="3639039" cy="207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Horatio\Dropbox\Pictures\throttle pulley drawing 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2" y="533400"/>
            <a:ext cx="3816444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oratio\Dropbox\Pictures\throttle pulley drawing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2" y="3733800"/>
            <a:ext cx="3806309" cy="2901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oratio\Dropbox\Pictures\throttle pulley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12" y="2209800"/>
            <a:ext cx="2557342" cy="18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Carl\Pictures\throttle actuation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2" y="2209800"/>
            <a:ext cx="2667000" cy="18400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293812" y="4055214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Original design</a:t>
            </a:r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151312" y="4055214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Refined design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8620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Throttle Cable “Bobbin”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12" y="1947543"/>
            <a:ext cx="5577699" cy="41832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14" t="25053" r="14261" b="19635"/>
          <a:stretch/>
        </p:blipFill>
        <p:spPr>
          <a:xfrm>
            <a:off x="8532812" y="1957752"/>
            <a:ext cx="2921142" cy="41730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26982" r="13961" b="22604"/>
          <a:stretch/>
        </p:blipFill>
        <p:spPr>
          <a:xfrm>
            <a:off x="6246812" y="1998784"/>
            <a:ext cx="1752600" cy="19842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3" t="23038" r="28396" b="23166"/>
          <a:stretch/>
        </p:blipFill>
        <p:spPr>
          <a:xfrm>
            <a:off x="6246812" y="4242706"/>
            <a:ext cx="1752600" cy="1888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19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259" y="457200"/>
            <a:ext cx="9144001" cy="990600"/>
          </a:xfrm>
        </p:spPr>
        <p:txBody>
          <a:bodyPr/>
          <a:lstStyle/>
          <a:p>
            <a:r>
              <a:rPr lang="en-US" dirty="0" smtClean="0"/>
              <a:t>Potentiometer mount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24" y="1981200"/>
            <a:ext cx="4983657" cy="46823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288" y="2406193"/>
            <a:ext cx="1447800" cy="1333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148" y="4114800"/>
            <a:ext cx="1447159" cy="11604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846" y="5613369"/>
            <a:ext cx="1386683" cy="105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212" y="508588"/>
            <a:ext cx="3733800" cy="29115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212" y="3739453"/>
            <a:ext cx="3733800" cy="2924123"/>
          </a:xfrm>
          <a:prstGeom prst="rect">
            <a:avLst/>
          </a:prstGeom>
        </p:spPr>
      </p:pic>
      <p:pic>
        <p:nvPicPr>
          <p:cNvPr id="9" name="Picture 8" descr="Panel Mount 10K potentiometer (Breadboard Friendly)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46" y="838200"/>
            <a:ext cx="1386683" cy="11590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068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879" y="457200"/>
            <a:ext cx="9144001" cy="838200"/>
          </a:xfrm>
        </p:spPr>
        <p:txBody>
          <a:bodyPr/>
          <a:lstStyle/>
          <a:p>
            <a:r>
              <a:rPr lang="en-US" dirty="0"/>
              <a:t>Potentiometer </a:t>
            </a:r>
            <a:r>
              <a:rPr lang="en-US" dirty="0" smtClean="0"/>
              <a:t>mount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1524000"/>
            <a:ext cx="5310188" cy="31757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5077949"/>
            <a:ext cx="2351088" cy="14060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2" y="5083924"/>
            <a:ext cx="2416579" cy="14452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706" y="5083924"/>
            <a:ext cx="2374106" cy="14198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5755" y="5083924"/>
            <a:ext cx="2441562" cy="14601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2" y="1524000"/>
            <a:ext cx="2416579" cy="144520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211" y="3254491"/>
            <a:ext cx="2416579" cy="14452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076" y="1523999"/>
            <a:ext cx="2001057" cy="334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19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Connecting the bobbin to the potentiometer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78547" y="1147349"/>
            <a:ext cx="2278530" cy="38100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45" y="1844975"/>
            <a:ext cx="3885387" cy="2323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412" y="4376353"/>
            <a:ext cx="3657600" cy="21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09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6012" y="90192"/>
            <a:ext cx="9144001" cy="914400"/>
          </a:xfrm>
        </p:spPr>
        <p:txBody>
          <a:bodyPr/>
          <a:lstStyle/>
          <a:p>
            <a:r>
              <a:rPr lang="en-US" dirty="0" smtClean="0"/>
              <a:t>Attachment bracket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12" y="1014768"/>
            <a:ext cx="4267200" cy="25087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882" y="1004592"/>
            <a:ext cx="3258730" cy="2529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012" y="3631788"/>
            <a:ext cx="8229600" cy="310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24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812" y="-228600"/>
            <a:ext cx="9144001" cy="1371600"/>
          </a:xfrm>
        </p:spPr>
        <p:txBody>
          <a:bodyPr/>
          <a:lstStyle/>
          <a:p>
            <a:r>
              <a:rPr lang="en-US" dirty="0" smtClean="0"/>
              <a:t>Wheel Speed Sensor Bracket Design</a:t>
            </a:r>
            <a:endParaRPr lang="en-US" dirty="0"/>
          </a:p>
        </p:txBody>
      </p:sp>
      <p:pic>
        <p:nvPicPr>
          <p:cNvPr id="3074" name="Picture 2" descr="C:\Users\Horatio\Dropbox\Pictures\wheel speed sensor brack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4" y="1346495"/>
            <a:ext cx="7298320" cy="517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oratio\Dropbox\Pictures\wheel speed sensor bracket draw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12" y="3383643"/>
            <a:ext cx="4114800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12" y="1319663"/>
            <a:ext cx="4043179" cy="1927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C:\Users\Carl\Documents\School\hall effect sensor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3412" y="1813859"/>
            <a:ext cx="1562077" cy="14328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30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Wheel Speed Sensor Bracket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2" y="1905000"/>
            <a:ext cx="3733799" cy="22329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89012" y="2438400"/>
            <a:ext cx="3429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Hall effect Sensor has been Ordered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Hall effect Sensor Mount has been fabricated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Pulse Counting Routine has been written and tested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8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-402226" y="6245553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011" y="4420724"/>
            <a:ext cx="3733799" cy="223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Box Design</a:t>
            </a:r>
            <a:endParaRPr lang="en-US" dirty="0"/>
          </a:p>
        </p:txBody>
      </p:sp>
      <p:pic>
        <p:nvPicPr>
          <p:cNvPr id="4098" name="Picture 2" descr="C:\Users\Horatio\Dropbox\Pictures\control box explod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712" y="301205"/>
            <a:ext cx="2112973" cy="1814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oratio\Dropbox\Pictures\control bo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2" y="2095807"/>
            <a:ext cx="4802188" cy="4228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oratio\Dropbox\Pictures\side 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712" y="2197731"/>
            <a:ext cx="2112973" cy="117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oratio\Dropbox\Pictures\side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162" y="3436501"/>
            <a:ext cx="2105523" cy="12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Horatio\Dropbox\Pictures\botto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712" y="4776563"/>
            <a:ext cx="2112973" cy="15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Horatio\Dropbox\Pictures\box bottom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778" y="281447"/>
            <a:ext cx="2479046" cy="193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Horatio\Dropbox\Pictures\box side 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4812" y="4407516"/>
            <a:ext cx="2454012" cy="191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Horatio\Dropbox\Pictures\box side 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295" y="2328971"/>
            <a:ext cx="2479046" cy="1938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57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9960974" y="3121353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Box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03946" y="2467213"/>
            <a:ext cx="45618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1 </a:t>
            </a:r>
            <a:r>
              <a:rPr lang="en-US" sz="2400" dirty="0"/>
              <a:t>A</a:t>
            </a:r>
            <a:r>
              <a:rPr lang="en-US" sz="2400" dirty="0" smtClean="0"/>
              <a:t>rduino Mega for primary control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2 Arduino Uno cards, 1 for pulse counting from the wheel speed, and one for pulse counting for the engine speed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555-timer creates clean </a:t>
            </a:r>
            <a:r>
              <a:rPr lang="en-US" sz="2400" dirty="0" err="1" smtClean="0"/>
              <a:t>sqaure</a:t>
            </a:r>
            <a:r>
              <a:rPr lang="en-US" sz="2400" dirty="0" smtClean="0"/>
              <a:t> waves for pulse counting</a:t>
            </a:r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252" y="2133600"/>
            <a:ext cx="419393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1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and Improved Pulse Counting routine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012" y="2133600"/>
            <a:ext cx="48958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17612" y="2590800"/>
            <a:ext cx="4572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Reduced error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Simpler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02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Overcurrent Protection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Protect against short circuits or overload</a:t>
            </a:r>
          </a:p>
          <a:p>
            <a:r>
              <a:rPr lang="en-US" dirty="0" smtClean="0"/>
              <a:t>Master breaker directly off of the battery</a:t>
            </a:r>
          </a:p>
          <a:p>
            <a:r>
              <a:rPr lang="en-US" dirty="0" smtClean="0"/>
              <a:t>Smaller individual fuses for each component</a:t>
            </a:r>
          </a:p>
          <a:p>
            <a:r>
              <a:rPr lang="en-US" dirty="0" smtClean="0"/>
              <a:t>Rule of thumb: Size fuses at 135% of full load steady state current rounded to nearest available fuse size.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68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1502" y="3505200"/>
            <a:ext cx="9144001" cy="838200"/>
          </a:xfrm>
        </p:spPr>
        <p:txBody>
          <a:bodyPr/>
          <a:lstStyle/>
          <a:p>
            <a:r>
              <a:rPr lang="en-US" dirty="0" smtClean="0"/>
              <a:t>Breaker sizing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04999"/>
            <a:ext cx="9134391" cy="1676401"/>
          </a:xfrm>
        </p:spPr>
        <p:txBody>
          <a:bodyPr/>
          <a:lstStyle/>
          <a:p>
            <a:r>
              <a:rPr lang="en-US" dirty="0" smtClean="0"/>
              <a:t>Stepper motor is rated at 1.7 amps: use 3 amp fuse</a:t>
            </a:r>
          </a:p>
          <a:p>
            <a:r>
              <a:rPr lang="en-US" dirty="0" smtClean="0"/>
              <a:t>Shifter Linear actuator rated at 8 amps: use 15 amp fuse</a:t>
            </a:r>
          </a:p>
          <a:p>
            <a:r>
              <a:rPr lang="en-US" dirty="0" smtClean="0"/>
              <a:t>Clutch Actuator rated at 18 amps: use 25 amp fuse.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4813" y="5334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Fuse sizing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446212" y="4343400"/>
            <a:ext cx="9134391" cy="1676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98612" y="4495800"/>
            <a:ext cx="9134391" cy="1676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3838" indent="-22383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3550" indent="-231775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2625" indent="-2190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462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0288" indent="-173038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0744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54480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28216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Combined maximum current draw of all components estimated at 35 amps. Use 50 amp breaker.</a:t>
            </a:r>
          </a:p>
        </p:txBody>
      </p:sp>
    </p:spTree>
    <p:extLst>
      <p:ext uri="{BB962C8B-B14F-4D97-AF65-F5344CB8AC3E}">
        <p14:creationId xmlns:p14="http://schemas.microsoft.com/office/powerpoint/2010/main" val="100101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Line Callout 2 130"/>
          <p:cNvSpPr/>
          <p:nvPr/>
        </p:nvSpPr>
        <p:spPr>
          <a:xfrm>
            <a:off x="9191231" y="1724727"/>
            <a:ext cx="83820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1956"/>
              <a:gd name="adj6" fmla="val -1136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327" y="0"/>
            <a:ext cx="9144001" cy="1041400"/>
          </a:xfrm>
        </p:spPr>
        <p:txBody>
          <a:bodyPr/>
          <a:lstStyle/>
          <a:p>
            <a:r>
              <a:rPr lang="en-US" dirty="0" smtClean="0"/>
              <a:t>Wiring</a:t>
            </a:r>
            <a:endParaRPr lang="en-US" dirty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834589" y="4324591"/>
            <a:ext cx="604799" cy="898666"/>
            <a:chOff x="4800" y="144"/>
            <a:chExt cx="384" cy="1824"/>
          </a:xfrm>
        </p:grpSpPr>
        <p:sp>
          <p:nvSpPr>
            <p:cNvPr id="4" name="Line 256"/>
            <p:cNvSpPr>
              <a:spLocks noChangeShapeType="1"/>
            </p:cNvSpPr>
            <p:nvPr/>
          </p:nvSpPr>
          <p:spPr bwMode="auto">
            <a:xfrm>
              <a:off x="4992" y="1200"/>
              <a:ext cx="0" cy="7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" name="Line 257"/>
            <p:cNvSpPr>
              <a:spLocks noChangeShapeType="1"/>
            </p:cNvSpPr>
            <p:nvPr/>
          </p:nvSpPr>
          <p:spPr bwMode="auto">
            <a:xfrm>
              <a:off x="4800" y="912"/>
              <a:ext cx="38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Line 258"/>
            <p:cNvSpPr>
              <a:spLocks noChangeShapeType="1"/>
            </p:cNvSpPr>
            <p:nvPr/>
          </p:nvSpPr>
          <p:spPr bwMode="auto">
            <a:xfrm>
              <a:off x="4944" y="1008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" name="Line 259"/>
            <p:cNvSpPr>
              <a:spLocks noChangeShapeType="1"/>
            </p:cNvSpPr>
            <p:nvPr/>
          </p:nvSpPr>
          <p:spPr bwMode="auto">
            <a:xfrm>
              <a:off x="4944" y="1200"/>
              <a:ext cx="96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Line 260"/>
            <p:cNvSpPr>
              <a:spLocks noChangeShapeType="1"/>
            </p:cNvSpPr>
            <p:nvPr/>
          </p:nvSpPr>
          <p:spPr bwMode="auto">
            <a:xfrm>
              <a:off x="4800" y="1104"/>
              <a:ext cx="384" cy="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" name="Line 261"/>
            <p:cNvSpPr>
              <a:spLocks noChangeShapeType="1"/>
            </p:cNvSpPr>
            <p:nvPr/>
          </p:nvSpPr>
          <p:spPr bwMode="auto">
            <a:xfrm>
              <a:off x="4992" y="144"/>
              <a:ext cx="0" cy="7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0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10" name="Round Single Corner Rectangle 9"/>
          <p:cNvSpPr/>
          <p:nvPr/>
        </p:nvSpPr>
        <p:spPr>
          <a:xfrm>
            <a:off x="5120388" y="4324591"/>
            <a:ext cx="1066800" cy="898666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Master</a:t>
            </a:r>
          </a:p>
          <a:p>
            <a:pPr algn="ctr"/>
            <a:r>
              <a:rPr lang="en-US" dirty="0" smtClean="0"/>
              <a:t>breaker</a:t>
            </a:r>
            <a:endParaRPr lang="en-US" dirty="0"/>
          </a:p>
        </p:txBody>
      </p:sp>
      <p:cxnSp>
        <p:nvCxnSpPr>
          <p:cNvPr id="12" name="Straight Connector 11"/>
          <p:cNvCxnSpPr>
            <a:stCxn id="9" idx="0"/>
          </p:cNvCxnSpPr>
          <p:nvPr/>
        </p:nvCxnSpPr>
        <p:spPr>
          <a:xfrm>
            <a:off x="4136989" y="4324591"/>
            <a:ext cx="98339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36988" y="5223257"/>
            <a:ext cx="9834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034788" y="4324591"/>
            <a:ext cx="631458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187188" y="5205673"/>
            <a:ext cx="47905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666246" y="4324591"/>
            <a:ext cx="914400" cy="8986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Fuse block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834589" y="5362083"/>
            <a:ext cx="6495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battery</a:t>
            </a:r>
            <a:endParaRPr lang="en-US" sz="1200" dirty="0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6872988" y="3304683"/>
            <a:ext cx="0" cy="1019908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6187188" y="3304683"/>
            <a:ext cx="6858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769617" y="3457083"/>
            <a:ext cx="7204" cy="8850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6187188" y="3457083"/>
            <a:ext cx="5896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53788" y="3152283"/>
            <a:ext cx="533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888 victor</a:t>
            </a:r>
            <a:endParaRPr lang="en-US" sz="1100" dirty="0"/>
          </a:p>
        </p:txBody>
      </p:sp>
      <p:cxnSp>
        <p:nvCxnSpPr>
          <p:cNvPr id="40" name="Straight Connector 39"/>
          <p:cNvCxnSpPr/>
          <p:nvPr/>
        </p:nvCxnSpPr>
        <p:spPr>
          <a:xfrm flipV="1">
            <a:off x="7123446" y="2611395"/>
            <a:ext cx="0" cy="1742503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6437646" y="2611395"/>
            <a:ext cx="6858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7020075" y="2763795"/>
            <a:ext cx="7204" cy="159010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6437646" y="2763795"/>
            <a:ext cx="58963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904246" y="2458995"/>
            <a:ext cx="533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888 victor</a:t>
            </a:r>
            <a:endParaRPr lang="en-US" sz="1100" dirty="0"/>
          </a:p>
        </p:txBody>
      </p:sp>
      <p:cxnSp>
        <p:nvCxnSpPr>
          <p:cNvPr id="48" name="Straight Connector 47"/>
          <p:cNvCxnSpPr/>
          <p:nvPr/>
        </p:nvCxnSpPr>
        <p:spPr>
          <a:xfrm flipH="1">
            <a:off x="4628688" y="3457083"/>
            <a:ext cx="1025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>
            <a:off x="4628688" y="3288605"/>
            <a:ext cx="10251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4879146" y="2763795"/>
            <a:ext cx="1025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4879146" y="2595317"/>
            <a:ext cx="10251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3454917" y="3152283"/>
            <a:ext cx="1173771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/>
              <a:t>Elektrak</a:t>
            </a:r>
            <a:r>
              <a:rPr lang="en-US" sz="1200" dirty="0" smtClean="0"/>
              <a:t> Pro linear actuator</a:t>
            </a:r>
            <a:endParaRPr lang="en-US" sz="1200" dirty="0"/>
          </a:p>
        </p:txBody>
      </p:sp>
      <p:sp>
        <p:nvSpPr>
          <p:cNvPr id="53" name="Rectangle 52"/>
          <p:cNvSpPr/>
          <p:nvPr/>
        </p:nvSpPr>
        <p:spPr>
          <a:xfrm>
            <a:off x="3607317" y="2430135"/>
            <a:ext cx="1248643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High speed linear actuator</a:t>
            </a:r>
            <a:endParaRPr lang="en-US" sz="1200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7406539" y="1941881"/>
            <a:ext cx="0" cy="238271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356762" y="1941880"/>
            <a:ext cx="36397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7303168" y="2094281"/>
            <a:ext cx="7204" cy="22303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6407801" y="2094280"/>
            <a:ext cx="3129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5904246" y="1789480"/>
            <a:ext cx="816493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/>
              <a:t>Motor shield</a:t>
            </a:r>
            <a:endParaRPr lang="en-US" sz="1100" dirty="0"/>
          </a:p>
        </p:txBody>
      </p:sp>
      <p:cxnSp>
        <p:nvCxnSpPr>
          <p:cNvPr id="71" name="Straight Connector 70"/>
          <p:cNvCxnSpPr/>
          <p:nvPr/>
        </p:nvCxnSpPr>
        <p:spPr>
          <a:xfrm flipH="1">
            <a:off x="6732462" y="2094280"/>
            <a:ext cx="5707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3" idx="3"/>
          </p:cNvCxnSpPr>
          <p:nvPr/>
        </p:nvCxnSpPr>
        <p:spPr>
          <a:xfrm flipH="1">
            <a:off x="6720739" y="1941880"/>
            <a:ext cx="6858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>
            <a:off x="4895388" y="2094281"/>
            <a:ext cx="1025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 flipH="1">
            <a:off x="4895388" y="1925803"/>
            <a:ext cx="1025100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3658223" y="1789480"/>
            <a:ext cx="1248643" cy="3303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Stepper motor</a:t>
            </a:r>
            <a:endParaRPr lang="en-US" sz="1200" dirty="0"/>
          </a:p>
        </p:txBody>
      </p:sp>
      <p:cxnSp>
        <p:nvCxnSpPr>
          <p:cNvPr id="78" name="Straight Connector 77"/>
          <p:cNvCxnSpPr/>
          <p:nvPr/>
        </p:nvCxnSpPr>
        <p:spPr>
          <a:xfrm>
            <a:off x="7580646" y="4353898"/>
            <a:ext cx="217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7798317" y="3056992"/>
            <a:ext cx="0" cy="12969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7569717" y="4430096"/>
            <a:ext cx="366712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7936429" y="3056992"/>
            <a:ext cx="0" cy="1367975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Rectangle 94"/>
          <p:cNvSpPr/>
          <p:nvPr/>
        </p:nvSpPr>
        <p:spPr>
          <a:xfrm>
            <a:off x="7591758" y="2611395"/>
            <a:ext cx="566036" cy="4455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/>
              <a:t>12 volt socket</a:t>
            </a:r>
            <a:endParaRPr lang="en-US" sz="1050" dirty="0"/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7798317" y="2380579"/>
            <a:ext cx="0" cy="240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 flipV="1">
            <a:off x="7966848" y="2355113"/>
            <a:ext cx="0" cy="2402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7531876" y="1979091"/>
            <a:ext cx="685800" cy="4259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err="1" smtClean="0"/>
              <a:t>Usb</a:t>
            </a:r>
            <a:r>
              <a:rPr lang="en-US" sz="1050" dirty="0" smtClean="0"/>
              <a:t> charger</a:t>
            </a:r>
            <a:endParaRPr lang="en-US" sz="1050" dirty="0"/>
          </a:p>
        </p:txBody>
      </p:sp>
      <p:cxnSp>
        <p:nvCxnSpPr>
          <p:cNvPr id="102" name="Straight Connector 101"/>
          <p:cNvCxnSpPr/>
          <p:nvPr/>
        </p:nvCxnSpPr>
        <p:spPr>
          <a:xfrm flipV="1">
            <a:off x="7569717" y="1709822"/>
            <a:ext cx="0" cy="26926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ound Single Corner Rectangle 107"/>
          <p:cNvSpPr/>
          <p:nvPr/>
        </p:nvSpPr>
        <p:spPr>
          <a:xfrm>
            <a:off x="7283913" y="1393292"/>
            <a:ext cx="571608" cy="3048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smtClean="0"/>
              <a:t>mega</a:t>
            </a:r>
            <a:endParaRPr lang="en-US" sz="1000" dirty="0"/>
          </a:p>
        </p:txBody>
      </p:sp>
      <p:cxnSp>
        <p:nvCxnSpPr>
          <p:cNvPr id="109" name="Straight Connector 108"/>
          <p:cNvCxnSpPr/>
          <p:nvPr/>
        </p:nvCxnSpPr>
        <p:spPr>
          <a:xfrm>
            <a:off x="7580646" y="4353898"/>
            <a:ext cx="2176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V="1">
            <a:off x="7798317" y="3133237"/>
            <a:ext cx="0" cy="12206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ound Single Corner Rectangle 110"/>
          <p:cNvSpPr/>
          <p:nvPr/>
        </p:nvSpPr>
        <p:spPr>
          <a:xfrm>
            <a:off x="7978068" y="1380592"/>
            <a:ext cx="571608" cy="304800"/>
          </a:xfrm>
          <a:prstGeom prst="round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 err="1" smtClean="0"/>
              <a:t>uno</a:t>
            </a:r>
            <a:endParaRPr lang="en-US" sz="1000" dirty="0"/>
          </a:p>
        </p:txBody>
      </p:sp>
      <p:cxnSp>
        <p:nvCxnSpPr>
          <p:cNvPr id="114" name="Straight Connector 113"/>
          <p:cNvCxnSpPr/>
          <p:nvPr/>
        </p:nvCxnSpPr>
        <p:spPr>
          <a:xfrm flipV="1">
            <a:off x="8217676" y="1685392"/>
            <a:ext cx="0" cy="269269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Line Callout 2 115"/>
          <p:cNvSpPr/>
          <p:nvPr/>
        </p:nvSpPr>
        <p:spPr>
          <a:xfrm flipH="1">
            <a:off x="1353105" y="2127784"/>
            <a:ext cx="80169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4632"/>
              <a:gd name="adj6" fmla="val -1799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7" name="Picture 116" descr="http://progressiveautomations.com/images/products/PA-15-tubular-high-speed-linear-actuato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3105" y="2183338"/>
            <a:ext cx="709295" cy="63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Line Callout 2 117"/>
          <p:cNvSpPr/>
          <p:nvPr/>
        </p:nvSpPr>
        <p:spPr>
          <a:xfrm flipH="1">
            <a:off x="1353105" y="3166581"/>
            <a:ext cx="80169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727"/>
              <a:gd name="adj6" fmla="val -1593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982" y="3304683"/>
            <a:ext cx="721281" cy="46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" name="Line Callout 2 121"/>
          <p:cNvSpPr/>
          <p:nvPr/>
        </p:nvSpPr>
        <p:spPr>
          <a:xfrm flipH="1">
            <a:off x="1371425" y="1213413"/>
            <a:ext cx="80169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4084"/>
              <a:gd name="adj6" fmla="val -1862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Picture 122" descr="12V, 1.6A, 233 oz-in Geared Bipolar Stepper Motor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61956" y="1266031"/>
            <a:ext cx="647679" cy="627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" name="Line Callout 2 123"/>
          <p:cNvSpPr/>
          <p:nvPr/>
        </p:nvSpPr>
        <p:spPr>
          <a:xfrm flipH="1">
            <a:off x="4131258" y="532982"/>
            <a:ext cx="80169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2046"/>
              <a:gd name="adj6" fmla="val -1799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http://ecx.images-amazon.com/images/I/81Jcnwi08BL._AA1500_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626" y="600029"/>
            <a:ext cx="614774" cy="614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" name="Line Callout 2 125"/>
          <p:cNvSpPr/>
          <p:nvPr/>
        </p:nvSpPr>
        <p:spPr>
          <a:xfrm flipH="1">
            <a:off x="5904246" y="481754"/>
            <a:ext cx="80169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3536"/>
              <a:gd name="adj6" fmla="val -1197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7" name="Picture 126" descr="http://arduino.cc/en/uploads/Main/ArduinoMega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828" y="624393"/>
            <a:ext cx="702418" cy="447769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Line Callout 2 127"/>
          <p:cNvSpPr/>
          <p:nvPr/>
        </p:nvSpPr>
        <p:spPr>
          <a:xfrm>
            <a:off x="9229724" y="481754"/>
            <a:ext cx="83820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3536"/>
              <a:gd name="adj6" fmla="val -1197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9" name="Picture 2" descr="http://www.adafruit.com/images/medium/arduinounor3_M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319" y="675605"/>
            <a:ext cx="515009" cy="3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Line Callout 2 131"/>
          <p:cNvSpPr/>
          <p:nvPr/>
        </p:nvSpPr>
        <p:spPr>
          <a:xfrm>
            <a:off x="9229723" y="3314531"/>
            <a:ext cx="83820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4516"/>
              <a:gd name="adj6" fmla="val -1303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Line Callout 2 133"/>
          <p:cNvSpPr/>
          <p:nvPr/>
        </p:nvSpPr>
        <p:spPr>
          <a:xfrm>
            <a:off x="8743554" y="5205673"/>
            <a:ext cx="83820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2783"/>
              <a:gd name="adj6" fmla="val -134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0" name="Picture 8" descr="http://a248.e.akamai.net/origin-cdn.volusion.com/a2src.cspj5/v/vspfiles/photos/WIRTH-31030-2T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654" y="5316147"/>
            <a:ext cx="762000" cy="5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Line Callout 2 135"/>
          <p:cNvSpPr/>
          <p:nvPr/>
        </p:nvSpPr>
        <p:spPr>
          <a:xfrm>
            <a:off x="6570289" y="5510179"/>
            <a:ext cx="838200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2783"/>
              <a:gd name="adj6" fmla="val -134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82" name="Picture 10" descr="http://www.surpluscenter.com/images/p11-3317C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631" y="5546075"/>
            <a:ext cx="683515" cy="683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" name="Line Callout 2 137"/>
          <p:cNvSpPr/>
          <p:nvPr/>
        </p:nvSpPr>
        <p:spPr>
          <a:xfrm flipH="1">
            <a:off x="1663268" y="5820342"/>
            <a:ext cx="933989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7280"/>
              <a:gd name="adj6" fmla="val -1443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9" name="Picture 138" descr="http://www.championandeverstart.com/assets/images/lawn/full/U1-7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312" y="5901023"/>
            <a:ext cx="717605" cy="57168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Line Callout 2 139"/>
          <p:cNvSpPr/>
          <p:nvPr/>
        </p:nvSpPr>
        <p:spPr>
          <a:xfrm flipH="1">
            <a:off x="1148658" y="4817195"/>
            <a:ext cx="933989" cy="73304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6580"/>
              <a:gd name="adj6" fmla="val -3973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0" name="Straight Connector 129"/>
          <p:cNvCxnSpPr/>
          <p:nvPr/>
        </p:nvCxnSpPr>
        <p:spPr>
          <a:xfrm flipH="1">
            <a:off x="2284412" y="2760498"/>
            <a:ext cx="3679416" cy="219250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4" name="Picture 12" descr="Victor 888 Motor Controller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030" y="4885097"/>
            <a:ext cx="597244" cy="59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Bell Automotive 22-1-39052-8 12 Volt All Weather Power Socket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431" y="3382217"/>
            <a:ext cx="597676" cy="5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://a248.e.akamai.net/origin-cdn.volusion.com/kfytg.methn/v/vspfiles/photos/22-1-39290-8-2T.jpg?132219148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767" y="1799469"/>
            <a:ext cx="646112" cy="64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31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12" y="-152400"/>
            <a:ext cx="9144001" cy="1066800"/>
          </a:xfrm>
        </p:spPr>
        <p:txBody>
          <a:bodyPr/>
          <a:lstStyle/>
          <a:p>
            <a:r>
              <a:rPr lang="en-US" dirty="0" smtClean="0"/>
              <a:t>Original Arduino Wiring Plan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812" y="990600"/>
            <a:ext cx="8343900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58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457200"/>
            <a:ext cx="9144001" cy="838200"/>
          </a:xfrm>
        </p:spPr>
        <p:txBody>
          <a:bodyPr/>
          <a:lstStyle/>
          <a:p>
            <a:r>
              <a:rPr lang="en-US" dirty="0" smtClean="0"/>
              <a:t>Alternate Arduino Wiring </a:t>
            </a:r>
            <a:r>
              <a:rPr lang="en-US" dirty="0"/>
              <a:t>Plan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612" y="1690218"/>
            <a:ext cx="9525000" cy="4834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73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12" y="228600"/>
            <a:ext cx="9144001" cy="1371600"/>
          </a:xfrm>
        </p:spPr>
        <p:txBody>
          <a:bodyPr/>
          <a:lstStyle/>
          <a:p>
            <a:r>
              <a:rPr lang="en-US" dirty="0" smtClean="0"/>
              <a:t>555 timer wiring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12" y="1905000"/>
            <a:ext cx="3572374" cy="43440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246813" y="1905000"/>
            <a:ext cx="3539562" cy="434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27213" y="2819400"/>
            <a:ext cx="891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Design and build panel for mounting fuse box, Control Box, and motor controllers.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Finish fabrication on throttle cable actuator mount.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Mount and wire wheel speed hall effect sensor.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Wire engine speed sensor to 555 timer.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Test pulse counting on 4-wheeler platform.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Design and build a control panel on handlebars.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408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44564">
            <a:off x="5563361" y="3103428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41"/>
                    </a14:imgEffect>
                    <a14:imgEffect>
                      <a14:sharpenSoften amount="-14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4614498" y="-1526847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302732" y="2438400"/>
            <a:ext cx="58865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/>
              <a:t>Questions?</a:t>
            </a:r>
            <a:endParaRPr lang="en-US" sz="9600" dirty="0"/>
          </a:p>
        </p:txBody>
      </p:sp>
      <p:pic>
        <p:nvPicPr>
          <p:cNvPr id="16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8436974" y="1140153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80876">
            <a:off x="10662944" y="2650827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4694">
            <a:off x="6912973" y="1053832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82857">
            <a:off x="10646773" y="1053831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780383">
            <a:off x="349628" y="3186358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5817">
            <a:off x="283573" y="5323689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255693" y="4645354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91976">
            <a:off x="3881039" y="4852696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67033">
            <a:off x="7218707" y="4242202"/>
            <a:ext cx="978406" cy="898436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55040">
            <a:off x="3560173" y="1053832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2" descr="http://blog.dormantmind.com/wp-content/uploads/2012/05/finishedTutTardi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11"/>
                    </a14:imgEffect>
                    <a14:imgEffect>
                      <a14:sharpenSoften amount="7000"/>
                    </a14:imgEffect>
                    <a14:imgEffect>
                      <a14:colorTemperature colorTemp="6875"/>
                    </a14:imgEffect>
                    <a14:imgEffect>
                      <a14:saturation sat="2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6061">
            <a:off x="132762" y="901431"/>
            <a:ext cx="1095995" cy="1006414"/>
          </a:xfrm>
          <a:prstGeom prst="rect">
            <a:avLst/>
          </a:prstGeom>
          <a:noFill/>
          <a:effectLst>
            <a:glow>
              <a:schemeClr val="accent1"/>
            </a:glow>
            <a:reflection stA="99000"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80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TS10289526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TS102895261</Template>
  <TotalTime>0</TotalTime>
  <Words>1260</Words>
  <Application>Microsoft Office PowerPoint</Application>
  <PresentationFormat>Custom</PresentationFormat>
  <Paragraphs>284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TS102895261</vt:lpstr>
      <vt:lpstr>Smart Transmission</vt:lpstr>
      <vt:lpstr>Schedule</vt:lpstr>
      <vt:lpstr>New Website</vt:lpstr>
      <vt:lpstr>Total Costs</vt:lpstr>
      <vt:lpstr>Parts List</vt:lpstr>
      <vt:lpstr>Beginning fabrication and assembly</vt:lpstr>
      <vt:lpstr>Throttle cable actuation assembly</vt:lpstr>
      <vt:lpstr>Throttle Cable “Bobbin”</vt:lpstr>
      <vt:lpstr>Throttle Cable “Bobbin”</vt:lpstr>
      <vt:lpstr>Potentiometer mount</vt:lpstr>
      <vt:lpstr>Potentiometer mount</vt:lpstr>
      <vt:lpstr>Connecting the bobbin to the potentiometer</vt:lpstr>
      <vt:lpstr>Attachment bracket</vt:lpstr>
      <vt:lpstr>Wheel Speed Sensor Bracket Design</vt:lpstr>
      <vt:lpstr>Wheel Speed Sensor Bracket</vt:lpstr>
      <vt:lpstr>Control Box Design</vt:lpstr>
      <vt:lpstr>Control Box </vt:lpstr>
      <vt:lpstr>New and Improved Pulse Counting routine</vt:lpstr>
      <vt:lpstr>Overcurrent Protection</vt:lpstr>
      <vt:lpstr>Breaker sizing</vt:lpstr>
      <vt:lpstr>Wiring</vt:lpstr>
      <vt:lpstr>Original Arduino Wiring Plan</vt:lpstr>
      <vt:lpstr>Alternate Arduino Wiring Plan</vt:lpstr>
      <vt:lpstr>555 timer wiring</vt:lpstr>
      <vt:lpstr>Moving Forward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2013-01-15T20:45:04Z</dcterms:created>
  <dcterms:modified xsi:type="dcterms:W3CDTF">2013-01-31T17:14:05Z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