
<file path=[Content_Types].xml><?xml version="1.0" encoding="utf-8"?>
<Types xmlns="http://schemas.openxmlformats.org/package/2006/content-types">
  <Default Extension="png" ContentType="image/png"/>
  <Default Extension="jpeg" ContentType="image/jpeg"/>
  <Default Extension="3gp" ContentType="video/unknown"/>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8"/>
  </p:notesMasterIdLst>
  <p:handoutMasterIdLst>
    <p:handoutMasterId r:id="rId59"/>
  </p:handoutMasterIdLst>
  <p:sldIdLst>
    <p:sldId id="265" r:id="rId3"/>
    <p:sldId id="310" r:id="rId4"/>
    <p:sldId id="321" r:id="rId5"/>
    <p:sldId id="323" r:id="rId6"/>
    <p:sldId id="360" r:id="rId7"/>
    <p:sldId id="361" r:id="rId8"/>
    <p:sldId id="325" r:id="rId9"/>
    <p:sldId id="337" r:id="rId10"/>
    <p:sldId id="328" r:id="rId11"/>
    <p:sldId id="331" r:id="rId12"/>
    <p:sldId id="332" r:id="rId13"/>
    <p:sldId id="327" r:id="rId14"/>
    <p:sldId id="335" r:id="rId15"/>
    <p:sldId id="333" r:id="rId16"/>
    <p:sldId id="322" r:id="rId17"/>
    <p:sldId id="348" r:id="rId18"/>
    <p:sldId id="334" r:id="rId19"/>
    <p:sldId id="342" r:id="rId20"/>
    <p:sldId id="343" r:id="rId21"/>
    <p:sldId id="349" r:id="rId22"/>
    <p:sldId id="320" r:id="rId23"/>
    <p:sldId id="344" r:id="rId24"/>
    <p:sldId id="350" r:id="rId25"/>
    <p:sldId id="347" r:id="rId26"/>
    <p:sldId id="345" r:id="rId27"/>
    <p:sldId id="346" r:id="rId28"/>
    <p:sldId id="339" r:id="rId29"/>
    <p:sldId id="340" r:id="rId30"/>
    <p:sldId id="341" r:id="rId31"/>
    <p:sldId id="338" r:id="rId32"/>
    <p:sldId id="351" r:id="rId33"/>
    <p:sldId id="355" r:id="rId34"/>
    <p:sldId id="352" r:id="rId35"/>
    <p:sldId id="353" r:id="rId36"/>
    <p:sldId id="369" r:id="rId37"/>
    <p:sldId id="354" r:id="rId38"/>
    <p:sldId id="329" r:id="rId39"/>
    <p:sldId id="330" r:id="rId40"/>
    <p:sldId id="372" r:id="rId41"/>
    <p:sldId id="356" r:id="rId42"/>
    <p:sldId id="373" r:id="rId43"/>
    <p:sldId id="371" r:id="rId44"/>
    <p:sldId id="357" r:id="rId45"/>
    <p:sldId id="358" r:id="rId46"/>
    <p:sldId id="359" r:id="rId47"/>
    <p:sldId id="362" r:id="rId48"/>
    <p:sldId id="364" r:id="rId49"/>
    <p:sldId id="363" r:id="rId50"/>
    <p:sldId id="365" r:id="rId51"/>
    <p:sldId id="370" r:id="rId52"/>
    <p:sldId id="366" r:id="rId53"/>
    <p:sldId id="367" r:id="rId54"/>
    <p:sldId id="368" r:id="rId55"/>
    <p:sldId id="336" r:id="rId56"/>
    <p:sldId id="319" r:id="rId57"/>
  </p:sldIdLst>
  <p:sldSz cx="12188825"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17" autoAdjust="0"/>
    <p:restoredTop sz="94629" autoAdjust="0"/>
  </p:normalViewPr>
  <p:slideViewPr>
    <p:cSldViewPr showGuides="1">
      <p:cViewPr varScale="1">
        <p:scale>
          <a:sx n="74" d="100"/>
          <a:sy n="74" d="100"/>
        </p:scale>
        <p:origin x="-720" y="-90"/>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4/16/2013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4/16/2013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4/16/2013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4/16/2013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4/16/2013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4/16/2013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4/16/2013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4/16/2013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4/16/2013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4/16/2013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4/16/2013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4/16/2013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4/16/2013</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6" Type="http://schemas.openxmlformats.org/officeDocument/2006/relationships/image" Target="../media/image29.jpeg"/><Relationship Id="rId117" Type="http://schemas.openxmlformats.org/officeDocument/2006/relationships/image" Target="../media/image120.jpeg"/><Relationship Id="rId21" Type="http://schemas.openxmlformats.org/officeDocument/2006/relationships/image" Target="../media/image24.jpeg"/><Relationship Id="rId42" Type="http://schemas.openxmlformats.org/officeDocument/2006/relationships/image" Target="../media/image45.jpeg"/><Relationship Id="rId47" Type="http://schemas.openxmlformats.org/officeDocument/2006/relationships/image" Target="../media/image50.jpeg"/><Relationship Id="rId63" Type="http://schemas.openxmlformats.org/officeDocument/2006/relationships/image" Target="../media/image66.jpeg"/><Relationship Id="rId68" Type="http://schemas.openxmlformats.org/officeDocument/2006/relationships/image" Target="../media/image71.jpeg"/><Relationship Id="rId84" Type="http://schemas.openxmlformats.org/officeDocument/2006/relationships/image" Target="../media/image87.jpeg"/><Relationship Id="rId89" Type="http://schemas.openxmlformats.org/officeDocument/2006/relationships/image" Target="../media/image92.jpeg"/><Relationship Id="rId112" Type="http://schemas.openxmlformats.org/officeDocument/2006/relationships/image" Target="../media/image115.jpeg"/><Relationship Id="rId16" Type="http://schemas.openxmlformats.org/officeDocument/2006/relationships/image" Target="../media/image19.jpeg"/><Relationship Id="rId107" Type="http://schemas.openxmlformats.org/officeDocument/2006/relationships/image" Target="../media/image110.jpeg"/><Relationship Id="rId11" Type="http://schemas.openxmlformats.org/officeDocument/2006/relationships/image" Target="../media/image14.jpeg"/><Relationship Id="rId32" Type="http://schemas.openxmlformats.org/officeDocument/2006/relationships/image" Target="../media/image35.jpeg"/><Relationship Id="rId37" Type="http://schemas.openxmlformats.org/officeDocument/2006/relationships/image" Target="../media/image40.jpeg"/><Relationship Id="rId53" Type="http://schemas.openxmlformats.org/officeDocument/2006/relationships/image" Target="../media/image56.jpeg"/><Relationship Id="rId58" Type="http://schemas.openxmlformats.org/officeDocument/2006/relationships/image" Target="../media/image61.jpeg"/><Relationship Id="rId74" Type="http://schemas.openxmlformats.org/officeDocument/2006/relationships/image" Target="../media/image77.jpeg"/><Relationship Id="rId79" Type="http://schemas.openxmlformats.org/officeDocument/2006/relationships/image" Target="../media/image82.jpeg"/><Relationship Id="rId102" Type="http://schemas.openxmlformats.org/officeDocument/2006/relationships/image" Target="../media/image105.jpeg"/><Relationship Id="rId123" Type="http://schemas.openxmlformats.org/officeDocument/2006/relationships/image" Target="../media/image126.jpeg"/><Relationship Id="rId5" Type="http://schemas.openxmlformats.org/officeDocument/2006/relationships/image" Target="../media/image8.png"/><Relationship Id="rId61" Type="http://schemas.openxmlformats.org/officeDocument/2006/relationships/image" Target="../media/image64.jpeg"/><Relationship Id="rId82" Type="http://schemas.openxmlformats.org/officeDocument/2006/relationships/image" Target="../media/image85.jpeg"/><Relationship Id="rId90" Type="http://schemas.openxmlformats.org/officeDocument/2006/relationships/image" Target="../media/image93.jpeg"/><Relationship Id="rId95" Type="http://schemas.openxmlformats.org/officeDocument/2006/relationships/image" Target="../media/image98.jpeg"/><Relationship Id="rId19" Type="http://schemas.openxmlformats.org/officeDocument/2006/relationships/image" Target="../media/image22.jpeg"/><Relationship Id="rId14" Type="http://schemas.openxmlformats.org/officeDocument/2006/relationships/image" Target="../media/image17.jpeg"/><Relationship Id="rId22" Type="http://schemas.openxmlformats.org/officeDocument/2006/relationships/image" Target="../media/image25.jpeg"/><Relationship Id="rId27" Type="http://schemas.openxmlformats.org/officeDocument/2006/relationships/image" Target="../media/image30.jpeg"/><Relationship Id="rId30" Type="http://schemas.openxmlformats.org/officeDocument/2006/relationships/image" Target="../media/image33.jpeg"/><Relationship Id="rId35" Type="http://schemas.openxmlformats.org/officeDocument/2006/relationships/image" Target="../media/image38.jpeg"/><Relationship Id="rId43" Type="http://schemas.openxmlformats.org/officeDocument/2006/relationships/image" Target="../media/image46.jpeg"/><Relationship Id="rId48" Type="http://schemas.openxmlformats.org/officeDocument/2006/relationships/image" Target="../media/image51.jpeg"/><Relationship Id="rId56" Type="http://schemas.openxmlformats.org/officeDocument/2006/relationships/image" Target="../media/image59.jpeg"/><Relationship Id="rId64" Type="http://schemas.openxmlformats.org/officeDocument/2006/relationships/image" Target="../media/image67.jpeg"/><Relationship Id="rId69" Type="http://schemas.openxmlformats.org/officeDocument/2006/relationships/image" Target="../media/image72.jpeg"/><Relationship Id="rId77" Type="http://schemas.openxmlformats.org/officeDocument/2006/relationships/image" Target="../media/image80.jpeg"/><Relationship Id="rId100" Type="http://schemas.openxmlformats.org/officeDocument/2006/relationships/image" Target="../media/image103.jpeg"/><Relationship Id="rId105" Type="http://schemas.openxmlformats.org/officeDocument/2006/relationships/image" Target="../media/image108.jpeg"/><Relationship Id="rId113" Type="http://schemas.openxmlformats.org/officeDocument/2006/relationships/image" Target="../media/image116.jpeg"/><Relationship Id="rId118" Type="http://schemas.openxmlformats.org/officeDocument/2006/relationships/image" Target="../media/image121.jpeg"/><Relationship Id="rId126" Type="http://schemas.microsoft.com/office/2007/relationships/hdphoto" Target="../media/hdphoto1.wdp"/><Relationship Id="rId8" Type="http://schemas.openxmlformats.org/officeDocument/2006/relationships/image" Target="../media/image11.jpeg"/><Relationship Id="rId51" Type="http://schemas.openxmlformats.org/officeDocument/2006/relationships/image" Target="../media/image54.jpeg"/><Relationship Id="rId72" Type="http://schemas.openxmlformats.org/officeDocument/2006/relationships/image" Target="../media/image75.jpeg"/><Relationship Id="rId80" Type="http://schemas.openxmlformats.org/officeDocument/2006/relationships/image" Target="../media/image83.jpeg"/><Relationship Id="rId85" Type="http://schemas.openxmlformats.org/officeDocument/2006/relationships/image" Target="../media/image88.jpeg"/><Relationship Id="rId93" Type="http://schemas.openxmlformats.org/officeDocument/2006/relationships/image" Target="../media/image96.jpeg"/><Relationship Id="rId98" Type="http://schemas.openxmlformats.org/officeDocument/2006/relationships/image" Target="../media/image101.jpeg"/><Relationship Id="rId121" Type="http://schemas.openxmlformats.org/officeDocument/2006/relationships/image" Target="../media/image124.jpeg"/><Relationship Id="rId3" Type="http://schemas.openxmlformats.org/officeDocument/2006/relationships/image" Target="../media/image6.jpeg"/><Relationship Id="rId12" Type="http://schemas.openxmlformats.org/officeDocument/2006/relationships/image" Target="../media/image15.jpeg"/><Relationship Id="rId17" Type="http://schemas.openxmlformats.org/officeDocument/2006/relationships/image" Target="../media/image20.jpeg"/><Relationship Id="rId25" Type="http://schemas.openxmlformats.org/officeDocument/2006/relationships/image" Target="../media/image28.jpeg"/><Relationship Id="rId33" Type="http://schemas.openxmlformats.org/officeDocument/2006/relationships/image" Target="../media/image36.jpeg"/><Relationship Id="rId38" Type="http://schemas.openxmlformats.org/officeDocument/2006/relationships/image" Target="../media/image41.jpeg"/><Relationship Id="rId46" Type="http://schemas.openxmlformats.org/officeDocument/2006/relationships/image" Target="../media/image49.jpeg"/><Relationship Id="rId59" Type="http://schemas.openxmlformats.org/officeDocument/2006/relationships/image" Target="../media/image62.png"/><Relationship Id="rId67" Type="http://schemas.openxmlformats.org/officeDocument/2006/relationships/image" Target="../media/image70.jpeg"/><Relationship Id="rId103" Type="http://schemas.openxmlformats.org/officeDocument/2006/relationships/image" Target="../media/image106.jpeg"/><Relationship Id="rId108" Type="http://schemas.openxmlformats.org/officeDocument/2006/relationships/image" Target="../media/image111.jpeg"/><Relationship Id="rId116" Type="http://schemas.openxmlformats.org/officeDocument/2006/relationships/image" Target="../media/image119.jpeg"/><Relationship Id="rId124" Type="http://schemas.openxmlformats.org/officeDocument/2006/relationships/image" Target="../media/image127.jpeg"/><Relationship Id="rId20" Type="http://schemas.openxmlformats.org/officeDocument/2006/relationships/image" Target="../media/image23.jpeg"/><Relationship Id="rId41" Type="http://schemas.openxmlformats.org/officeDocument/2006/relationships/image" Target="../media/image44.jpeg"/><Relationship Id="rId54" Type="http://schemas.openxmlformats.org/officeDocument/2006/relationships/image" Target="../media/image57.jpeg"/><Relationship Id="rId62" Type="http://schemas.openxmlformats.org/officeDocument/2006/relationships/image" Target="../media/image65.jpeg"/><Relationship Id="rId70" Type="http://schemas.openxmlformats.org/officeDocument/2006/relationships/image" Target="../media/image73.jpeg"/><Relationship Id="rId75" Type="http://schemas.openxmlformats.org/officeDocument/2006/relationships/image" Target="../media/image78.jpeg"/><Relationship Id="rId83" Type="http://schemas.openxmlformats.org/officeDocument/2006/relationships/image" Target="../media/image86.jpeg"/><Relationship Id="rId88" Type="http://schemas.openxmlformats.org/officeDocument/2006/relationships/image" Target="../media/image91.jpeg"/><Relationship Id="rId91" Type="http://schemas.openxmlformats.org/officeDocument/2006/relationships/image" Target="../media/image94.jpeg"/><Relationship Id="rId96" Type="http://schemas.openxmlformats.org/officeDocument/2006/relationships/image" Target="../media/image99.jpeg"/><Relationship Id="rId111"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image" Target="../media/image9.jpeg"/><Relationship Id="rId15" Type="http://schemas.openxmlformats.org/officeDocument/2006/relationships/image" Target="../media/image18.png"/><Relationship Id="rId23" Type="http://schemas.openxmlformats.org/officeDocument/2006/relationships/image" Target="../media/image26.jpeg"/><Relationship Id="rId28" Type="http://schemas.openxmlformats.org/officeDocument/2006/relationships/image" Target="../media/image31.jpeg"/><Relationship Id="rId36" Type="http://schemas.openxmlformats.org/officeDocument/2006/relationships/image" Target="../media/image39.jpeg"/><Relationship Id="rId49" Type="http://schemas.openxmlformats.org/officeDocument/2006/relationships/image" Target="../media/image52.jpeg"/><Relationship Id="rId57" Type="http://schemas.openxmlformats.org/officeDocument/2006/relationships/image" Target="../media/image60.jpeg"/><Relationship Id="rId106" Type="http://schemas.openxmlformats.org/officeDocument/2006/relationships/image" Target="../media/image109.jpeg"/><Relationship Id="rId114" Type="http://schemas.openxmlformats.org/officeDocument/2006/relationships/image" Target="../media/image117.jpeg"/><Relationship Id="rId119" Type="http://schemas.openxmlformats.org/officeDocument/2006/relationships/image" Target="../media/image122.jpeg"/><Relationship Id="rId10" Type="http://schemas.openxmlformats.org/officeDocument/2006/relationships/image" Target="../media/image13.jpeg"/><Relationship Id="rId31" Type="http://schemas.openxmlformats.org/officeDocument/2006/relationships/image" Target="../media/image34.jpeg"/><Relationship Id="rId44" Type="http://schemas.openxmlformats.org/officeDocument/2006/relationships/image" Target="../media/image47.jpeg"/><Relationship Id="rId52" Type="http://schemas.openxmlformats.org/officeDocument/2006/relationships/image" Target="../media/image55.jpeg"/><Relationship Id="rId60" Type="http://schemas.openxmlformats.org/officeDocument/2006/relationships/image" Target="../media/image63.jpeg"/><Relationship Id="rId65" Type="http://schemas.openxmlformats.org/officeDocument/2006/relationships/image" Target="../media/image68.jpeg"/><Relationship Id="rId73" Type="http://schemas.openxmlformats.org/officeDocument/2006/relationships/image" Target="../media/image76.jpeg"/><Relationship Id="rId78" Type="http://schemas.openxmlformats.org/officeDocument/2006/relationships/image" Target="../media/image81.jpeg"/><Relationship Id="rId81" Type="http://schemas.openxmlformats.org/officeDocument/2006/relationships/image" Target="../media/image84.jpeg"/><Relationship Id="rId86" Type="http://schemas.openxmlformats.org/officeDocument/2006/relationships/image" Target="../media/image89.jpeg"/><Relationship Id="rId94" Type="http://schemas.openxmlformats.org/officeDocument/2006/relationships/image" Target="../media/image97.jpeg"/><Relationship Id="rId99" Type="http://schemas.openxmlformats.org/officeDocument/2006/relationships/image" Target="../media/image102.jpeg"/><Relationship Id="rId101" Type="http://schemas.openxmlformats.org/officeDocument/2006/relationships/image" Target="../media/image104.jpeg"/><Relationship Id="rId122" Type="http://schemas.openxmlformats.org/officeDocument/2006/relationships/image" Target="../media/image125.jpeg"/><Relationship Id="rId4" Type="http://schemas.openxmlformats.org/officeDocument/2006/relationships/image" Target="../media/image7.png"/><Relationship Id="rId9" Type="http://schemas.openxmlformats.org/officeDocument/2006/relationships/image" Target="../media/image12.jpeg"/><Relationship Id="rId13" Type="http://schemas.openxmlformats.org/officeDocument/2006/relationships/image" Target="../media/image16.jpeg"/><Relationship Id="rId18" Type="http://schemas.openxmlformats.org/officeDocument/2006/relationships/image" Target="../media/image21.jpeg"/><Relationship Id="rId39" Type="http://schemas.openxmlformats.org/officeDocument/2006/relationships/image" Target="../media/image42.jpeg"/><Relationship Id="rId109" Type="http://schemas.openxmlformats.org/officeDocument/2006/relationships/image" Target="../media/image112.jpeg"/><Relationship Id="rId34" Type="http://schemas.openxmlformats.org/officeDocument/2006/relationships/image" Target="../media/image37.jpeg"/><Relationship Id="rId50" Type="http://schemas.openxmlformats.org/officeDocument/2006/relationships/image" Target="../media/image53.jpeg"/><Relationship Id="rId55" Type="http://schemas.openxmlformats.org/officeDocument/2006/relationships/image" Target="../media/image58.jpeg"/><Relationship Id="rId76" Type="http://schemas.openxmlformats.org/officeDocument/2006/relationships/image" Target="../media/image79.jpeg"/><Relationship Id="rId97" Type="http://schemas.openxmlformats.org/officeDocument/2006/relationships/image" Target="../media/image100.jpeg"/><Relationship Id="rId104" Type="http://schemas.openxmlformats.org/officeDocument/2006/relationships/image" Target="../media/image107.jpeg"/><Relationship Id="rId120" Type="http://schemas.openxmlformats.org/officeDocument/2006/relationships/image" Target="../media/image123.jpeg"/><Relationship Id="rId125" Type="http://schemas.openxmlformats.org/officeDocument/2006/relationships/image" Target="../media/image128.jpeg"/><Relationship Id="rId7" Type="http://schemas.openxmlformats.org/officeDocument/2006/relationships/image" Target="../media/image10.jpeg"/><Relationship Id="rId71" Type="http://schemas.openxmlformats.org/officeDocument/2006/relationships/image" Target="../media/image74.jpeg"/><Relationship Id="rId92" Type="http://schemas.openxmlformats.org/officeDocument/2006/relationships/image" Target="../media/image95.jpeg"/><Relationship Id="rId2" Type="http://schemas.openxmlformats.org/officeDocument/2006/relationships/image" Target="../media/image5.jpeg"/><Relationship Id="rId29" Type="http://schemas.openxmlformats.org/officeDocument/2006/relationships/image" Target="../media/image32.jpeg"/><Relationship Id="rId24" Type="http://schemas.openxmlformats.org/officeDocument/2006/relationships/image" Target="../media/image27.jpeg"/><Relationship Id="rId40" Type="http://schemas.openxmlformats.org/officeDocument/2006/relationships/image" Target="../media/image43.jpeg"/><Relationship Id="rId45" Type="http://schemas.openxmlformats.org/officeDocument/2006/relationships/image" Target="../media/image48.jpeg"/><Relationship Id="rId66" Type="http://schemas.openxmlformats.org/officeDocument/2006/relationships/image" Target="../media/image69.jpeg"/><Relationship Id="rId87" Type="http://schemas.openxmlformats.org/officeDocument/2006/relationships/image" Target="../media/image90.jpeg"/><Relationship Id="rId110" Type="http://schemas.openxmlformats.org/officeDocument/2006/relationships/image" Target="../media/image113.jpeg"/><Relationship Id="rId115" Type="http://schemas.openxmlformats.org/officeDocument/2006/relationships/image" Target="../media/image118.jpeg"/></Relationships>
</file>

<file path=ppt/slides/_rels/slide4.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1.jpeg"/><Relationship Id="rId7" Type="http://schemas.openxmlformats.org/officeDocument/2006/relationships/image" Target="../media/image135.jpeg"/><Relationship Id="rId2"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G"/><Relationship Id="rId9" Type="http://schemas.openxmlformats.org/officeDocument/2006/relationships/image" Target="../media/image137.PNG"/></Relationships>
</file>

<file path=ppt/slides/_rels/slide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 Id="rId5" Type="http://schemas.openxmlformats.org/officeDocument/2006/relationships/image" Target="../media/image143.jpeg"/><Relationship Id="rId4" Type="http://schemas.openxmlformats.org/officeDocument/2006/relationships/image" Target="../media/image142.jpeg"/></Relationships>
</file>

<file path=ppt/slides/_rels/slide8.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9.jpeg"/><Relationship Id="rId13" Type="http://schemas.openxmlformats.org/officeDocument/2006/relationships/image" Target="../media/image164.jpeg"/><Relationship Id="rId18" Type="http://schemas.openxmlformats.org/officeDocument/2006/relationships/image" Target="../media/image169.jpeg"/><Relationship Id="rId3" Type="http://schemas.openxmlformats.org/officeDocument/2006/relationships/image" Target="../media/image154.jpeg"/><Relationship Id="rId7" Type="http://schemas.openxmlformats.org/officeDocument/2006/relationships/image" Target="../media/image158.jpeg"/><Relationship Id="rId12" Type="http://schemas.openxmlformats.org/officeDocument/2006/relationships/image" Target="../media/image163.jpeg"/><Relationship Id="rId17" Type="http://schemas.openxmlformats.org/officeDocument/2006/relationships/image" Target="../media/image168.jpeg"/><Relationship Id="rId2" Type="http://schemas.openxmlformats.org/officeDocument/2006/relationships/image" Target="../media/image153.jpeg"/><Relationship Id="rId16" Type="http://schemas.openxmlformats.org/officeDocument/2006/relationships/image" Target="../media/image167.jpeg"/><Relationship Id="rId20"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157.jpeg"/><Relationship Id="rId11" Type="http://schemas.openxmlformats.org/officeDocument/2006/relationships/image" Target="../media/image162.jpeg"/><Relationship Id="rId5" Type="http://schemas.openxmlformats.org/officeDocument/2006/relationships/image" Target="../media/image156.jpeg"/><Relationship Id="rId15" Type="http://schemas.openxmlformats.org/officeDocument/2006/relationships/image" Target="../media/image166.jpeg"/><Relationship Id="rId10" Type="http://schemas.openxmlformats.org/officeDocument/2006/relationships/image" Target="../media/image161.jpeg"/><Relationship Id="rId19" Type="http://schemas.openxmlformats.org/officeDocument/2006/relationships/image" Target="../media/image170.jpeg"/><Relationship Id="rId4" Type="http://schemas.openxmlformats.org/officeDocument/2006/relationships/image" Target="../media/image155.jpeg"/><Relationship Id="rId9" Type="http://schemas.openxmlformats.org/officeDocument/2006/relationships/image" Target="../media/image160.jpeg"/><Relationship Id="rId14" Type="http://schemas.openxmlformats.org/officeDocument/2006/relationships/image" Target="../media/image165.jpeg"/></Relationships>
</file>

<file path=ppt/slides/_rels/slide1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gp"/><Relationship Id="rId1" Type="http://schemas.microsoft.com/office/2007/relationships/media" Target="../media/media1.3gp"/><Relationship Id="rId4" Type="http://schemas.openxmlformats.org/officeDocument/2006/relationships/image" Target="../media/image175.png"/></Relationships>
</file>

<file path=ppt/slides/_rels/slide16.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image" Target="../media/image18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3gp"/><Relationship Id="rId1" Type="http://schemas.microsoft.com/office/2007/relationships/media" Target="../media/media2.3gp"/><Relationship Id="rId4" Type="http://schemas.openxmlformats.org/officeDocument/2006/relationships/image" Target="../media/image186.png"/></Relationships>
</file>

<file path=ppt/slides/_rels/slide24.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2.jpeg"/><Relationship Id="rId7" Type="http://schemas.openxmlformats.org/officeDocument/2006/relationships/image" Target="../media/image197.jpeg"/><Relationship Id="rId2" Type="http://schemas.openxmlformats.org/officeDocument/2006/relationships/image" Target="../media/image193.png"/><Relationship Id="rId1" Type="http://schemas.openxmlformats.org/officeDocument/2006/relationships/slideLayout" Target="../slideLayouts/slideLayout2.xml"/><Relationship Id="rId6" Type="http://schemas.openxmlformats.org/officeDocument/2006/relationships/image" Target="../media/image196.jpeg"/><Relationship Id="rId5" Type="http://schemas.openxmlformats.org/officeDocument/2006/relationships/image" Target="../media/image195.jpeg"/><Relationship Id="rId4" Type="http://schemas.openxmlformats.org/officeDocument/2006/relationships/image" Target="../media/image194.jpeg"/></Relationships>
</file>

<file path=ppt/slides/_rels/slide29.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 Id="rId4" Type="http://schemas.openxmlformats.org/officeDocument/2006/relationships/image" Target="../media/image208.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3gp"/><Relationship Id="rId1" Type="http://schemas.microsoft.com/office/2007/relationships/media" Target="../media/media3.3gp"/><Relationship Id="rId4" Type="http://schemas.openxmlformats.org/officeDocument/2006/relationships/image" Target="../media/image209.png"/></Relationships>
</file>

<file path=ppt/slides/_rels/slide4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3gp"/><Relationship Id="rId1" Type="http://schemas.microsoft.com/office/2007/relationships/media" Target="../media/media4.3gp"/><Relationship Id="rId4" Type="http://schemas.openxmlformats.org/officeDocument/2006/relationships/image" Target="../media/image214.png"/></Relationships>
</file>

<file path=ppt/slides/_rels/slide43.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3gp"/><Relationship Id="rId1" Type="http://schemas.microsoft.com/office/2007/relationships/media" Target="../media/media5.3gp"/><Relationship Id="rId4" Type="http://schemas.openxmlformats.org/officeDocument/2006/relationships/image" Target="../media/image2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226.jpeg"/><Relationship Id="rId1" Type="http://schemas.openxmlformats.org/officeDocument/2006/relationships/slideLayout" Target="../slideLayouts/slideLayout2.xml"/><Relationship Id="rId4" Type="http://schemas.openxmlformats.org/officeDocument/2006/relationships/image" Target="../media/image146.jpeg"/></Relationships>
</file>

<file path=ppt/slides/_rels/slide52.xml.rels><?xml version="1.0" encoding="UTF-8" standalone="yes"?>
<Relationships xmlns="http://schemas.openxmlformats.org/package/2006/relationships"><Relationship Id="rId2" Type="http://schemas.openxmlformats.org/officeDocument/2006/relationships/image" Target="../media/image22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 Id="rId4" Type="http://schemas.openxmlformats.org/officeDocument/2006/relationships/image" Target="../media/image23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12812" y="1885950"/>
            <a:ext cx="8229600" cy="2895600"/>
          </a:xfrm>
        </p:spPr>
        <p:txBody>
          <a:bodyPr/>
          <a:lstStyle/>
          <a:p>
            <a:r>
              <a:rPr lang="en-US" dirty="0" smtClean="0"/>
              <a:t>Smart Transmission</a:t>
            </a:r>
            <a:endParaRPr lang="en-US" dirty="0"/>
          </a:p>
        </p:txBody>
      </p:sp>
      <p:sp>
        <p:nvSpPr>
          <p:cNvPr id="4" name="Subtitle 3"/>
          <p:cNvSpPr>
            <a:spLocks noGrp="1"/>
          </p:cNvSpPr>
          <p:nvPr>
            <p:ph type="subTitle" idx="1"/>
          </p:nvPr>
        </p:nvSpPr>
        <p:spPr/>
        <p:txBody>
          <a:bodyPr/>
          <a:lstStyle/>
          <a:p>
            <a:r>
              <a:rPr lang="it-IT" dirty="0" smtClean="0"/>
              <a:t>Aaron Grant</a:t>
            </a:r>
          </a:p>
          <a:p>
            <a:r>
              <a:rPr lang="it-IT" dirty="0" smtClean="0"/>
              <a:t>Horatio Cowan</a:t>
            </a:r>
          </a:p>
          <a:p>
            <a:r>
              <a:rPr lang="it-IT" dirty="0" smtClean="0"/>
              <a:t>Molly Segee</a:t>
            </a:r>
          </a:p>
          <a:p>
            <a:r>
              <a:rPr lang="it-IT" dirty="0" smtClean="0"/>
              <a:t>Carl Burnham</a:t>
            </a:r>
            <a:endParaRPr lang="it-IT" dirty="0"/>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Schedule</a:t>
            </a:r>
            <a:endParaRPr lang="en-US" dirty="0"/>
          </a:p>
        </p:txBody>
      </p:sp>
      <p:sp>
        <p:nvSpPr>
          <p:cNvPr id="14" name="Content Placeholder 13"/>
          <p:cNvSpPr>
            <a:spLocks noGrp="1"/>
          </p:cNvSpPr>
          <p:nvPr>
            <p:ph idx="1"/>
          </p:nvPr>
        </p:nvSpPr>
        <p:spPr/>
        <p:txBody>
          <a:bodyPr/>
          <a:lstStyle/>
          <a:p>
            <a:r>
              <a:rPr lang="en-US" strike="sngStrike" dirty="0"/>
              <a:t>January: Ordering Parts &amp; beginning fabrication</a:t>
            </a:r>
          </a:p>
          <a:p>
            <a:r>
              <a:rPr lang="en-US" strike="sngStrike" dirty="0"/>
              <a:t>February: Continuing fabrication &amp; Assembly</a:t>
            </a:r>
          </a:p>
          <a:p>
            <a:r>
              <a:rPr lang="en-US" strike="sngStrike" dirty="0"/>
              <a:t>March: Assembly and Initial Testing</a:t>
            </a:r>
            <a:r>
              <a:rPr lang="en-US" dirty="0"/>
              <a:t>	</a:t>
            </a:r>
          </a:p>
          <a:p>
            <a:r>
              <a:rPr lang="en-US" dirty="0"/>
              <a:t>April: Coding &amp; Calibration</a:t>
            </a:r>
          </a:p>
          <a:p>
            <a:r>
              <a:rPr lang="en-US" dirty="0"/>
              <a:t>May: Presentation</a:t>
            </a: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8413" y="60945"/>
            <a:ext cx="5410199" cy="769003"/>
          </a:xfrm>
        </p:spPr>
        <p:txBody>
          <a:bodyPr/>
          <a:lstStyle/>
          <a:p>
            <a:r>
              <a:rPr lang="en-US" dirty="0" smtClean="0"/>
              <a:t>Finishing </a:t>
            </a:r>
            <a:r>
              <a:rPr lang="en-US" dirty="0"/>
              <a:t>U</a:t>
            </a:r>
            <a:r>
              <a:rPr lang="en-US" dirty="0" smtClean="0"/>
              <a:t>p Fabrication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3528" y="1559267"/>
            <a:ext cx="617384" cy="463038"/>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8988" y="5323246"/>
            <a:ext cx="641939" cy="47030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9671774" y="2589944"/>
            <a:ext cx="829104" cy="65877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9494" y="1006151"/>
            <a:ext cx="890378" cy="64291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73362" y="4858163"/>
            <a:ext cx="816457" cy="608859"/>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18988" y="3130650"/>
            <a:ext cx="634326" cy="710704"/>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18988" y="4684493"/>
            <a:ext cx="635914" cy="543072"/>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9827" y="1753788"/>
            <a:ext cx="683525" cy="804675"/>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678532" y="3332920"/>
            <a:ext cx="828750" cy="605306"/>
          </a:xfrm>
          <a:prstGeom prst="rect">
            <a:avLst/>
          </a:prstGeom>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318988" y="3896935"/>
            <a:ext cx="610618" cy="672822"/>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78532" y="6175880"/>
            <a:ext cx="811288" cy="585930"/>
          </a:xfrm>
          <a:prstGeom prst="rect">
            <a:avLst/>
          </a:prstGeom>
        </p:spPr>
      </p:pic>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293724" y="2589944"/>
            <a:ext cx="635882" cy="438920"/>
          </a:xfrm>
          <a:prstGeom prst="rect">
            <a:avLst/>
          </a:prstGeom>
        </p:spPr>
      </p:pic>
      <p:pic>
        <p:nvPicPr>
          <p:cNvPr id="16" name="Pictur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90213" y="5631762"/>
            <a:ext cx="618362" cy="468662"/>
          </a:xfrm>
          <a:prstGeom prst="rect">
            <a:avLst/>
          </a:prstGeom>
        </p:spPr>
      </p:pic>
      <p:pic>
        <p:nvPicPr>
          <p:cNvPr id="17" name="Pictur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93190" y="6117744"/>
            <a:ext cx="876175" cy="636406"/>
          </a:xfrm>
          <a:prstGeom prst="rect">
            <a:avLst/>
          </a:prstGeom>
        </p:spPr>
      </p:pic>
      <p:pic>
        <p:nvPicPr>
          <p:cNvPr id="18" name="Picture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590213" y="5178702"/>
            <a:ext cx="618362" cy="379697"/>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678532" y="4045301"/>
            <a:ext cx="809700" cy="695319"/>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489820" y="1753789"/>
            <a:ext cx="708027" cy="462642"/>
          </a:xfrm>
          <a:prstGeom prst="rect">
            <a:avLst/>
          </a:prstGeom>
        </p:spPr>
      </p:pic>
      <p:pic>
        <p:nvPicPr>
          <p:cNvPr id="21" name="Picture 2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6363" y="3276600"/>
            <a:ext cx="651152" cy="389414"/>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17603" y="5416597"/>
            <a:ext cx="679271" cy="406231"/>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03706" y="6386737"/>
            <a:ext cx="640912" cy="383290"/>
          </a:xfrm>
          <a:prstGeom prst="rect">
            <a:avLst/>
          </a:prstGeom>
        </p:spPr>
      </p:pic>
      <p:pic>
        <p:nvPicPr>
          <p:cNvPr id="24" name="Picture 2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36769" y="4928477"/>
            <a:ext cx="660106" cy="394769"/>
          </a:xfrm>
          <a:prstGeom prst="rect">
            <a:avLst/>
          </a:prstGeom>
        </p:spPr>
      </p:pic>
      <p:pic>
        <p:nvPicPr>
          <p:cNvPr id="25" name="Picture 24"/>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55964" y="2061461"/>
            <a:ext cx="634948" cy="379724"/>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55963" y="2502038"/>
            <a:ext cx="634948" cy="37972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55963" y="2966487"/>
            <a:ext cx="661455" cy="395575"/>
          </a:xfrm>
          <a:prstGeom prst="rect">
            <a:avLst/>
          </a:prstGeom>
        </p:spPr>
      </p:pic>
      <p:pic>
        <p:nvPicPr>
          <p:cNvPr id="28" name="Picture 27"/>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03450" y="881005"/>
            <a:ext cx="373069" cy="623820"/>
          </a:xfrm>
          <a:prstGeom prst="rect">
            <a:avLst/>
          </a:prstGeom>
        </p:spPr>
      </p:pic>
      <p:pic>
        <p:nvPicPr>
          <p:cNvPr id="29" name="Picture 28"/>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046794" y="4796159"/>
            <a:ext cx="700721" cy="419058"/>
          </a:xfrm>
          <a:prstGeom prst="rect">
            <a:avLst/>
          </a:prstGeom>
        </p:spPr>
      </p:pic>
      <p:pic>
        <p:nvPicPr>
          <p:cNvPr id="30" name="Picture 29"/>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912628" y="5737490"/>
            <a:ext cx="808228" cy="483352"/>
          </a:xfrm>
          <a:prstGeom prst="rect">
            <a:avLst/>
          </a:prstGeom>
        </p:spPr>
      </p:pic>
      <p:pic>
        <p:nvPicPr>
          <p:cNvPr id="31" name="Picture 30"/>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088190" y="4316287"/>
            <a:ext cx="682418" cy="408113"/>
          </a:xfrm>
          <a:prstGeom prst="rect">
            <a:avLst/>
          </a:prstGeom>
        </p:spPr>
      </p:pic>
      <p:pic>
        <p:nvPicPr>
          <p:cNvPr id="32" name="Picture 31"/>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255963" y="3450000"/>
            <a:ext cx="661455" cy="395576"/>
          </a:xfrm>
          <a:prstGeom prst="rect">
            <a:avLst/>
          </a:prstGeom>
        </p:spPr>
      </p:pic>
      <p:pic>
        <p:nvPicPr>
          <p:cNvPr id="33" name="Picture 32"/>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079680" y="3758080"/>
            <a:ext cx="667836" cy="399392"/>
          </a:xfrm>
          <a:prstGeom prst="rect">
            <a:avLst/>
          </a:prstGeom>
        </p:spPr>
      </p:pic>
      <p:pic>
        <p:nvPicPr>
          <p:cNvPr id="34" name="Picture 33"/>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224041" y="4412938"/>
            <a:ext cx="672834" cy="472195"/>
          </a:xfrm>
          <a:prstGeom prst="rect">
            <a:avLst/>
          </a:prstGeom>
        </p:spPr>
      </p:pic>
      <p:pic>
        <p:nvPicPr>
          <p:cNvPr id="35" name="Picture 34"/>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15813" y="1705331"/>
            <a:ext cx="714592" cy="427354"/>
          </a:xfrm>
          <a:prstGeom prst="rect">
            <a:avLst/>
          </a:prstGeom>
        </p:spPr>
      </p:pic>
      <p:pic>
        <p:nvPicPr>
          <p:cNvPr id="36" name="Picture 35"/>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987446" y="6338066"/>
            <a:ext cx="722295" cy="431961"/>
          </a:xfrm>
          <a:prstGeom prst="rect">
            <a:avLst/>
          </a:prstGeom>
        </p:spPr>
      </p:pic>
      <p:pic>
        <p:nvPicPr>
          <p:cNvPr id="37" name="Picture 36"/>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984741" y="5215216"/>
            <a:ext cx="837020" cy="500571"/>
          </a:xfrm>
          <a:prstGeom prst="rect">
            <a:avLst/>
          </a:prstGeom>
        </p:spPr>
      </p:pic>
      <p:pic>
        <p:nvPicPr>
          <p:cNvPr id="38" name="Picture 37"/>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1096364" y="2743200"/>
            <a:ext cx="725046" cy="433606"/>
          </a:xfrm>
          <a:prstGeom prst="rect">
            <a:avLst/>
          </a:prstGeom>
        </p:spPr>
      </p:pic>
      <p:pic>
        <p:nvPicPr>
          <p:cNvPr id="39" name="Picture 38"/>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975428" y="2329774"/>
            <a:ext cx="870076" cy="520340"/>
          </a:xfrm>
          <a:prstGeom prst="rect">
            <a:avLst/>
          </a:prstGeom>
        </p:spPr>
      </p:pic>
      <p:pic>
        <p:nvPicPr>
          <p:cNvPr id="40" name="Picture 39"/>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096365" y="2204615"/>
            <a:ext cx="734040" cy="438985"/>
          </a:xfrm>
          <a:prstGeom prst="rect">
            <a:avLst/>
          </a:prstGeom>
        </p:spPr>
      </p:pic>
      <p:pic>
        <p:nvPicPr>
          <p:cNvPr id="41" name="Picture 40"/>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034888" y="5311311"/>
            <a:ext cx="712627" cy="426179"/>
          </a:xfrm>
          <a:prstGeom prst="rect">
            <a:avLst/>
          </a:prstGeom>
        </p:spPr>
      </p:pic>
      <p:pic>
        <p:nvPicPr>
          <p:cNvPr id="42" name="Picture 41"/>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034888" y="6313246"/>
            <a:ext cx="763798" cy="456781"/>
          </a:xfrm>
          <a:prstGeom prst="rect">
            <a:avLst/>
          </a:prstGeom>
        </p:spPr>
      </p:pic>
      <p:pic>
        <p:nvPicPr>
          <p:cNvPr id="43" name="Picture 42"/>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255963" y="3938226"/>
            <a:ext cx="634948" cy="379724"/>
          </a:xfrm>
          <a:prstGeom prst="rect">
            <a:avLst/>
          </a:prstGeom>
        </p:spPr>
      </p:pic>
      <p:pic>
        <p:nvPicPr>
          <p:cNvPr id="44" name="Picture 43"/>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46793" y="5777135"/>
            <a:ext cx="751893" cy="449662"/>
          </a:xfrm>
          <a:prstGeom prst="rect">
            <a:avLst/>
          </a:prstGeom>
        </p:spPr>
      </p:pic>
      <p:pic>
        <p:nvPicPr>
          <p:cNvPr id="45" name="Picture 44"/>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949140" y="5201711"/>
            <a:ext cx="771716" cy="461517"/>
          </a:xfrm>
          <a:prstGeom prst="rect">
            <a:avLst/>
          </a:prstGeom>
        </p:spPr>
      </p:pic>
      <p:pic>
        <p:nvPicPr>
          <p:cNvPr id="46" name="Picture 45"/>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2909087" y="6284557"/>
            <a:ext cx="811769" cy="485470"/>
          </a:xfrm>
          <a:prstGeom prst="rect">
            <a:avLst/>
          </a:prstGeom>
        </p:spPr>
      </p:pic>
      <p:pic>
        <p:nvPicPr>
          <p:cNvPr id="47" name="Picture 46"/>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rot="5400000">
            <a:off x="3111264" y="4511858"/>
            <a:ext cx="482421" cy="806671"/>
          </a:xfrm>
          <a:prstGeom prst="rect">
            <a:avLst/>
          </a:prstGeom>
        </p:spPr>
      </p:pic>
      <p:pic>
        <p:nvPicPr>
          <p:cNvPr id="48" name="Picture 47"/>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rot="5400000">
            <a:off x="3122207" y="3971106"/>
            <a:ext cx="448070" cy="749232"/>
          </a:xfrm>
          <a:prstGeom prst="rect">
            <a:avLst/>
          </a:prstGeom>
        </p:spPr>
      </p:pic>
      <p:pic>
        <p:nvPicPr>
          <p:cNvPr id="49" name="Picture 48"/>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rot="5400000">
            <a:off x="3092075" y="3374062"/>
            <a:ext cx="472212" cy="789600"/>
          </a:xfrm>
          <a:prstGeom prst="rect">
            <a:avLst/>
          </a:prstGeom>
        </p:spPr>
      </p:pic>
      <p:pic>
        <p:nvPicPr>
          <p:cNvPr id="50" name="Picture 49"/>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1975427" y="2941023"/>
            <a:ext cx="823033" cy="492206"/>
          </a:xfrm>
          <a:prstGeom prst="rect">
            <a:avLst/>
          </a:prstGeom>
        </p:spPr>
      </p:pic>
      <p:pic>
        <p:nvPicPr>
          <p:cNvPr id="51" name="Picture 50"/>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1987446" y="5793632"/>
            <a:ext cx="752459" cy="450000"/>
          </a:xfrm>
          <a:prstGeom prst="rect">
            <a:avLst/>
          </a:prstGeom>
        </p:spPr>
      </p:pic>
      <p:pic>
        <p:nvPicPr>
          <p:cNvPr id="52" name="Picture 51"/>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1975427" y="3532756"/>
            <a:ext cx="789601" cy="472212"/>
          </a:xfrm>
          <a:prstGeom prst="rect">
            <a:avLst/>
          </a:prstGeom>
        </p:spPr>
      </p:pic>
      <p:pic>
        <p:nvPicPr>
          <p:cNvPr id="53" name="Picture 52"/>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1975427" y="4121688"/>
            <a:ext cx="788971" cy="471835"/>
          </a:xfrm>
          <a:prstGeom prst="rect">
            <a:avLst/>
          </a:prstGeom>
        </p:spPr>
      </p:pic>
      <p:pic>
        <p:nvPicPr>
          <p:cNvPr id="54" name="Picture 53"/>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305564" y="107394"/>
            <a:ext cx="409572" cy="684858"/>
          </a:xfrm>
          <a:prstGeom prst="rect">
            <a:avLst/>
          </a:prstGeom>
        </p:spPr>
      </p:pic>
      <p:pic>
        <p:nvPicPr>
          <p:cNvPr id="55" name="Picture 54"/>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987446" y="4673983"/>
            <a:ext cx="810530" cy="484729"/>
          </a:xfrm>
          <a:prstGeom prst="rect">
            <a:avLst/>
          </a:prstGeom>
        </p:spPr>
      </p:pic>
      <p:pic>
        <p:nvPicPr>
          <p:cNvPr id="56" name="Picture 55"/>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10577011" y="2284672"/>
            <a:ext cx="624180" cy="455633"/>
          </a:xfrm>
          <a:prstGeom prst="rect">
            <a:avLst/>
          </a:prstGeom>
        </p:spPr>
      </p:pic>
      <p:pic>
        <p:nvPicPr>
          <p:cNvPr id="57" name="Picture 56"/>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9678532" y="5552033"/>
            <a:ext cx="828750" cy="550704"/>
          </a:xfrm>
          <a:prstGeom prst="rect">
            <a:avLst/>
          </a:prstGeom>
        </p:spPr>
      </p:pic>
      <p:pic>
        <p:nvPicPr>
          <p:cNvPr id="58" name="Picture 57"/>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10568477" y="3344958"/>
            <a:ext cx="644909" cy="569285"/>
          </a:xfrm>
          <a:prstGeom prst="rect">
            <a:avLst/>
          </a:prstGeom>
        </p:spPr>
      </p:pic>
      <p:pic>
        <p:nvPicPr>
          <p:cNvPr id="59" name="Picture 58"/>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10590213" y="6175880"/>
            <a:ext cx="618362" cy="586340"/>
          </a:xfrm>
          <a:prstGeom prst="rect">
            <a:avLst/>
          </a:prstGeom>
        </p:spPr>
      </p:pic>
      <p:pic>
        <p:nvPicPr>
          <p:cNvPr id="60" name="Picture 59"/>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10568477" y="4004968"/>
            <a:ext cx="644909" cy="515347"/>
          </a:xfrm>
          <a:prstGeom prst="rect">
            <a:avLst/>
          </a:prstGeom>
        </p:spPr>
      </p:pic>
      <p:pic>
        <p:nvPicPr>
          <p:cNvPr id="61" name="Picture 60"/>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7629494" y="1686162"/>
            <a:ext cx="832706" cy="618033"/>
          </a:xfrm>
          <a:prstGeom prst="rect">
            <a:avLst/>
          </a:prstGeom>
        </p:spPr>
      </p:pic>
      <p:pic>
        <p:nvPicPr>
          <p:cNvPr id="62" name="Picture 61"/>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10590212" y="4603141"/>
            <a:ext cx="623175" cy="510045"/>
          </a:xfrm>
          <a:prstGeom prst="rect">
            <a:avLst/>
          </a:prstGeom>
        </p:spPr>
      </p:pic>
      <p:pic>
        <p:nvPicPr>
          <p:cNvPr id="63" name="Picture 62"/>
          <p:cNvPicPr>
            <a:picLocks noChangeAspect="1"/>
          </p:cNvPicPr>
          <p:nvPr/>
        </p:nvPicPr>
        <p:blipFill>
          <a:blip r:embed="rId61" cstate="print">
            <a:extLst>
              <a:ext uri="{28A0092B-C50C-407E-A947-70E740481C1C}">
                <a14:useLocalDpi xmlns:a14="http://schemas.microsoft.com/office/drawing/2010/main" val="0"/>
              </a:ext>
            </a:extLst>
          </a:blip>
          <a:stretch>
            <a:fillRect/>
          </a:stretch>
        </p:blipFill>
        <p:spPr>
          <a:xfrm>
            <a:off x="11251563" y="1504825"/>
            <a:ext cx="709364" cy="497929"/>
          </a:xfrm>
          <a:prstGeom prst="rect">
            <a:avLst/>
          </a:prstGeom>
        </p:spPr>
      </p:pic>
      <p:pic>
        <p:nvPicPr>
          <p:cNvPr id="64" name="Picture 63"/>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10560203" y="2809404"/>
            <a:ext cx="653183" cy="490588"/>
          </a:xfrm>
          <a:prstGeom prst="rect">
            <a:avLst/>
          </a:prstGeom>
        </p:spPr>
      </p:pic>
      <p:pic>
        <p:nvPicPr>
          <p:cNvPr id="65" name="Picture 64"/>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11275194" y="2061460"/>
            <a:ext cx="654412" cy="446427"/>
          </a:xfrm>
          <a:prstGeom prst="rect">
            <a:avLst/>
          </a:prstGeom>
        </p:spPr>
      </p:pic>
      <p:pic>
        <p:nvPicPr>
          <p:cNvPr id="66" name="Picture 65"/>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11306831" y="5862052"/>
            <a:ext cx="654096" cy="364072"/>
          </a:xfrm>
          <a:prstGeom prst="rect">
            <a:avLst/>
          </a:prstGeom>
        </p:spPr>
      </p:pic>
      <p:pic>
        <p:nvPicPr>
          <p:cNvPr id="67" name="Picture 66"/>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11248121" y="983597"/>
            <a:ext cx="752351" cy="451607"/>
          </a:xfrm>
          <a:prstGeom prst="rect">
            <a:avLst/>
          </a:prstGeom>
        </p:spPr>
      </p:pic>
      <p:pic>
        <p:nvPicPr>
          <p:cNvPr id="68" name="Picture 67"/>
          <p:cNvPicPr>
            <a:picLocks noChangeAspect="1"/>
          </p:cNvPicPr>
          <p:nvPr/>
        </p:nvPicPr>
        <p:blipFill>
          <a:blip r:embed="rId66" cstate="print">
            <a:extLst>
              <a:ext uri="{28A0092B-C50C-407E-A947-70E740481C1C}">
                <a14:useLocalDpi xmlns:a14="http://schemas.microsoft.com/office/drawing/2010/main" val="0"/>
              </a:ext>
            </a:extLst>
          </a:blip>
          <a:stretch>
            <a:fillRect/>
          </a:stretch>
        </p:blipFill>
        <p:spPr>
          <a:xfrm>
            <a:off x="3808413" y="1864364"/>
            <a:ext cx="726950" cy="565744"/>
          </a:xfrm>
          <a:prstGeom prst="rect">
            <a:avLst/>
          </a:prstGeom>
        </p:spPr>
      </p:pic>
      <p:pic>
        <p:nvPicPr>
          <p:cNvPr id="69" name="Picture 68"/>
          <p:cNvPicPr>
            <a:picLocks noChangeAspect="1"/>
          </p:cNvPicPr>
          <p:nvPr/>
        </p:nvPicPr>
        <p:blipFill>
          <a:blip r:embed="rId67" cstate="print">
            <a:extLst>
              <a:ext uri="{28A0092B-C50C-407E-A947-70E740481C1C}">
                <a14:useLocalDpi xmlns:a14="http://schemas.microsoft.com/office/drawing/2010/main" val="0"/>
              </a:ext>
            </a:extLst>
          </a:blip>
          <a:stretch>
            <a:fillRect/>
          </a:stretch>
        </p:blipFill>
        <p:spPr>
          <a:xfrm>
            <a:off x="6609927" y="4613938"/>
            <a:ext cx="749307" cy="587774"/>
          </a:xfrm>
          <a:prstGeom prst="rect">
            <a:avLst/>
          </a:prstGeom>
        </p:spPr>
      </p:pic>
      <p:pic>
        <p:nvPicPr>
          <p:cNvPr id="70" name="Picture 69"/>
          <p:cNvPicPr>
            <a:picLocks noChangeAspect="1"/>
          </p:cNvPicPr>
          <p:nvPr/>
        </p:nvPicPr>
        <p:blipFill>
          <a:blip r:embed="rId68" cstate="print">
            <a:extLst>
              <a:ext uri="{28A0092B-C50C-407E-A947-70E740481C1C}">
                <a14:useLocalDpi xmlns:a14="http://schemas.microsoft.com/office/drawing/2010/main" val="0"/>
              </a:ext>
            </a:extLst>
          </a:blip>
          <a:stretch>
            <a:fillRect/>
          </a:stretch>
        </p:blipFill>
        <p:spPr>
          <a:xfrm>
            <a:off x="6609927" y="3922564"/>
            <a:ext cx="779838" cy="611574"/>
          </a:xfrm>
          <a:prstGeom prst="rect">
            <a:avLst/>
          </a:prstGeom>
        </p:spPr>
      </p:pic>
      <p:pic>
        <p:nvPicPr>
          <p:cNvPr id="71" name="Picture 70"/>
          <p:cNvPicPr>
            <a:picLocks noChangeAspect="1"/>
          </p:cNvPicPr>
          <p:nvPr/>
        </p:nvPicPr>
        <p:blipFill>
          <a:blip r:embed="rId69" cstate="print">
            <a:extLst>
              <a:ext uri="{28A0092B-C50C-407E-A947-70E740481C1C}">
                <a14:useLocalDpi xmlns:a14="http://schemas.microsoft.com/office/drawing/2010/main" val="0"/>
              </a:ext>
            </a:extLst>
          </a:blip>
          <a:stretch>
            <a:fillRect/>
          </a:stretch>
        </p:blipFill>
        <p:spPr>
          <a:xfrm>
            <a:off x="6610466" y="5275110"/>
            <a:ext cx="799350" cy="629724"/>
          </a:xfrm>
          <a:prstGeom prst="rect">
            <a:avLst/>
          </a:prstGeom>
        </p:spPr>
      </p:pic>
      <p:pic>
        <p:nvPicPr>
          <p:cNvPr id="72" name="Picture 71"/>
          <p:cNvPicPr>
            <a:picLocks noChangeAspect="1"/>
          </p:cNvPicPr>
          <p:nvPr/>
        </p:nvPicPr>
        <p:blipFill>
          <a:blip r:embed="rId70" cstate="print">
            <a:extLst>
              <a:ext uri="{28A0092B-C50C-407E-A947-70E740481C1C}">
                <a14:useLocalDpi xmlns:a14="http://schemas.microsoft.com/office/drawing/2010/main" val="0"/>
              </a:ext>
            </a:extLst>
          </a:blip>
          <a:stretch>
            <a:fillRect/>
          </a:stretch>
        </p:blipFill>
        <p:spPr>
          <a:xfrm>
            <a:off x="6609926" y="2496866"/>
            <a:ext cx="735862" cy="575626"/>
          </a:xfrm>
          <a:prstGeom prst="rect">
            <a:avLst/>
          </a:prstGeom>
        </p:spPr>
      </p:pic>
      <p:pic>
        <p:nvPicPr>
          <p:cNvPr id="73" name="Picture 72"/>
          <p:cNvPicPr>
            <a:picLocks noChangeAspect="1"/>
          </p:cNvPicPr>
          <p:nvPr/>
        </p:nvPicPr>
        <p:blipFill>
          <a:blip r:embed="rId71" cstate="print">
            <a:extLst>
              <a:ext uri="{28A0092B-C50C-407E-A947-70E740481C1C}">
                <a14:useLocalDpi xmlns:a14="http://schemas.microsoft.com/office/drawing/2010/main" val="0"/>
              </a:ext>
            </a:extLst>
          </a:blip>
          <a:stretch>
            <a:fillRect/>
          </a:stretch>
        </p:blipFill>
        <p:spPr>
          <a:xfrm>
            <a:off x="3808413" y="1150872"/>
            <a:ext cx="795250" cy="621220"/>
          </a:xfrm>
          <a:prstGeom prst="rect">
            <a:avLst/>
          </a:prstGeom>
        </p:spPr>
      </p:pic>
      <p:pic>
        <p:nvPicPr>
          <p:cNvPr id="74" name="Picture 73"/>
          <p:cNvPicPr>
            <a:picLocks noChangeAspect="1"/>
          </p:cNvPicPr>
          <p:nvPr/>
        </p:nvPicPr>
        <p:blipFill>
          <a:blip r:embed="rId72" cstate="print">
            <a:extLst>
              <a:ext uri="{28A0092B-C50C-407E-A947-70E740481C1C}">
                <a14:useLocalDpi xmlns:a14="http://schemas.microsoft.com/office/drawing/2010/main" val="0"/>
              </a:ext>
            </a:extLst>
          </a:blip>
          <a:stretch>
            <a:fillRect/>
          </a:stretch>
        </p:blipFill>
        <p:spPr>
          <a:xfrm>
            <a:off x="6609926" y="1835899"/>
            <a:ext cx="735862" cy="573809"/>
          </a:xfrm>
          <a:prstGeom prst="rect">
            <a:avLst/>
          </a:prstGeom>
        </p:spPr>
      </p:pic>
      <p:pic>
        <p:nvPicPr>
          <p:cNvPr id="75" name="Picture 74"/>
          <p:cNvPicPr>
            <a:picLocks noChangeAspect="1"/>
          </p:cNvPicPr>
          <p:nvPr/>
        </p:nvPicPr>
        <p:blipFill>
          <a:blip r:embed="rId73" cstate="print">
            <a:extLst>
              <a:ext uri="{28A0092B-C50C-407E-A947-70E740481C1C}">
                <a14:useLocalDpi xmlns:a14="http://schemas.microsoft.com/office/drawing/2010/main" val="0"/>
              </a:ext>
            </a:extLst>
          </a:blip>
          <a:stretch>
            <a:fillRect/>
          </a:stretch>
        </p:blipFill>
        <p:spPr>
          <a:xfrm>
            <a:off x="5619326" y="6109717"/>
            <a:ext cx="807979" cy="629420"/>
          </a:xfrm>
          <a:prstGeom prst="rect">
            <a:avLst/>
          </a:prstGeom>
        </p:spPr>
      </p:pic>
      <p:pic>
        <p:nvPicPr>
          <p:cNvPr id="76" name="Picture 75"/>
          <p:cNvPicPr>
            <a:picLocks noChangeAspect="1"/>
          </p:cNvPicPr>
          <p:nvPr/>
        </p:nvPicPr>
        <p:blipFill>
          <a:blip r:embed="rId74" cstate="print">
            <a:extLst>
              <a:ext uri="{28A0092B-C50C-407E-A947-70E740481C1C}">
                <a14:useLocalDpi xmlns:a14="http://schemas.microsoft.com/office/drawing/2010/main" val="0"/>
              </a:ext>
            </a:extLst>
          </a:blip>
          <a:stretch>
            <a:fillRect/>
          </a:stretch>
        </p:blipFill>
        <p:spPr>
          <a:xfrm>
            <a:off x="5619326" y="4591450"/>
            <a:ext cx="807980" cy="632040"/>
          </a:xfrm>
          <a:prstGeom prst="rect">
            <a:avLst/>
          </a:prstGeom>
        </p:spPr>
      </p:pic>
      <p:pic>
        <p:nvPicPr>
          <p:cNvPr id="77" name="Picture 76"/>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5619326" y="5323246"/>
            <a:ext cx="807979" cy="637642"/>
          </a:xfrm>
          <a:prstGeom prst="rect">
            <a:avLst/>
          </a:prstGeom>
        </p:spPr>
      </p:pic>
      <p:pic>
        <p:nvPicPr>
          <p:cNvPr id="78" name="Picture 77"/>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3808412" y="2502038"/>
            <a:ext cx="726951" cy="567021"/>
          </a:xfrm>
          <a:prstGeom prst="rect">
            <a:avLst/>
          </a:prstGeom>
        </p:spPr>
      </p:pic>
      <p:pic>
        <p:nvPicPr>
          <p:cNvPr id="79" name="Picture 78"/>
          <p:cNvPicPr>
            <a:picLocks noChangeAspect="1"/>
          </p:cNvPicPr>
          <p:nvPr/>
        </p:nvPicPr>
        <p:blipFill>
          <a:blip r:embed="rId77" cstate="print">
            <a:extLst>
              <a:ext uri="{28A0092B-C50C-407E-A947-70E740481C1C}">
                <a14:useLocalDpi xmlns:a14="http://schemas.microsoft.com/office/drawing/2010/main" val="0"/>
              </a:ext>
            </a:extLst>
          </a:blip>
          <a:stretch>
            <a:fillRect/>
          </a:stretch>
        </p:blipFill>
        <p:spPr>
          <a:xfrm>
            <a:off x="6609926" y="6044088"/>
            <a:ext cx="779839" cy="609213"/>
          </a:xfrm>
          <a:prstGeom prst="rect">
            <a:avLst/>
          </a:prstGeom>
        </p:spPr>
      </p:pic>
      <p:pic>
        <p:nvPicPr>
          <p:cNvPr id="80" name="Picture 79"/>
          <p:cNvPicPr>
            <a:picLocks noChangeAspect="1"/>
          </p:cNvPicPr>
          <p:nvPr/>
        </p:nvPicPr>
        <p:blipFill>
          <a:blip r:embed="rId78" cstate="print">
            <a:extLst>
              <a:ext uri="{28A0092B-C50C-407E-A947-70E740481C1C}">
                <a14:useLocalDpi xmlns:a14="http://schemas.microsoft.com/office/drawing/2010/main" val="0"/>
              </a:ext>
            </a:extLst>
          </a:blip>
          <a:stretch>
            <a:fillRect/>
          </a:stretch>
        </p:blipFill>
        <p:spPr>
          <a:xfrm>
            <a:off x="4704926" y="5422011"/>
            <a:ext cx="762001" cy="595766"/>
          </a:xfrm>
          <a:prstGeom prst="rect">
            <a:avLst/>
          </a:prstGeom>
        </p:spPr>
      </p:pic>
      <p:pic>
        <p:nvPicPr>
          <p:cNvPr id="81" name="Picture 80"/>
          <p:cNvPicPr>
            <a:picLocks noChangeAspect="1"/>
          </p:cNvPicPr>
          <p:nvPr/>
        </p:nvPicPr>
        <p:blipFill>
          <a:blip r:embed="rId79" cstate="print">
            <a:extLst>
              <a:ext uri="{28A0092B-C50C-407E-A947-70E740481C1C}">
                <a14:useLocalDpi xmlns:a14="http://schemas.microsoft.com/office/drawing/2010/main" val="0"/>
              </a:ext>
            </a:extLst>
          </a:blip>
          <a:stretch>
            <a:fillRect/>
          </a:stretch>
        </p:blipFill>
        <p:spPr>
          <a:xfrm>
            <a:off x="5619328" y="2493214"/>
            <a:ext cx="807980" cy="632380"/>
          </a:xfrm>
          <a:prstGeom prst="rect">
            <a:avLst/>
          </a:prstGeom>
        </p:spPr>
      </p:pic>
      <p:pic>
        <p:nvPicPr>
          <p:cNvPr id="82" name="Picture 81"/>
          <p:cNvPicPr>
            <a:picLocks noChangeAspect="1"/>
          </p:cNvPicPr>
          <p:nvPr/>
        </p:nvPicPr>
        <p:blipFill>
          <a:blip r:embed="rId80" cstate="print">
            <a:extLst>
              <a:ext uri="{28A0092B-C50C-407E-A947-70E740481C1C}">
                <a14:useLocalDpi xmlns:a14="http://schemas.microsoft.com/office/drawing/2010/main" val="0"/>
              </a:ext>
            </a:extLst>
          </a:blip>
          <a:stretch>
            <a:fillRect/>
          </a:stretch>
        </p:blipFill>
        <p:spPr>
          <a:xfrm>
            <a:off x="5619328" y="3203628"/>
            <a:ext cx="807979" cy="627934"/>
          </a:xfrm>
          <a:prstGeom prst="rect">
            <a:avLst/>
          </a:prstGeom>
        </p:spPr>
      </p:pic>
      <p:pic>
        <p:nvPicPr>
          <p:cNvPr id="83" name="Picture 82"/>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4704928" y="6100425"/>
            <a:ext cx="761998" cy="594190"/>
          </a:xfrm>
          <a:prstGeom prst="rect">
            <a:avLst/>
          </a:prstGeom>
        </p:spPr>
      </p:pic>
      <p:pic>
        <p:nvPicPr>
          <p:cNvPr id="84" name="Picture 83"/>
          <p:cNvPicPr>
            <a:picLocks noChangeAspect="1"/>
          </p:cNvPicPr>
          <p:nvPr/>
        </p:nvPicPr>
        <p:blipFill>
          <a:blip r:embed="rId82" cstate="print">
            <a:extLst>
              <a:ext uri="{28A0092B-C50C-407E-A947-70E740481C1C}">
                <a14:useLocalDpi xmlns:a14="http://schemas.microsoft.com/office/drawing/2010/main" val="0"/>
              </a:ext>
            </a:extLst>
          </a:blip>
          <a:stretch>
            <a:fillRect/>
          </a:stretch>
        </p:blipFill>
        <p:spPr>
          <a:xfrm>
            <a:off x="4704926" y="4707238"/>
            <a:ext cx="761999" cy="596899"/>
          </a:xfrm>
          <a:prstGeom prst="rect">
            <a:avLst/>
          </a:prstGeom>
        </p:spPr>
      </p:pic>
      <p:pic>
        <p:nvPicPr>
          <p:cNvPr id="85" name="Picture 84"/>
          <p:cNvPicPr>
            <a:picLocks noChangeAspect="1"/>
          </p:cNvPicPr>
          <p:nvPr/>
        </p:nvPicPr>
        <p:blipFill>
          <a:blip r:embed="rId83" cstate="print">
            <a:extLst>
              <a:ext uri="{28A0092B-C50C-407E-A947-70E740481C1C}">
                <a14:useLocalDpi xmlns:a14="http://schemas.microsoft.com/office/drawing/2010/main" val="0"/>
              </a:ext>
            </a:extLst>
          </a:blip>
          <a:stretch>
            <a:fillRect/>
          </a:stretch>
        </p:blipFill>
        <p:spPr>
          <a:xfrm>
            <a:off x="3808412" y="5040590"/>
            <a:ext cx="722399" cy="565312"/>
          </a:xfrm>
          <a:prstGeom prst="rect">
            <a:avLst/>
          </a:prstGeom>
        </p:spPr>
      </p:pic>
      <p:pic>
        <p:nvPicPr>
          <p:cNvPr id="86" name="Picture 85"/>
          <p:cNvPicPr>
            <a:picLocks noChangeAspect="1"/>
          </p:cNvPicPr>
          <p:nvPr/>
        </p:nvPicPr>
        <p:blipFill>
          <a:blip r:embed="rId84" cstate="print">
            <a:extLst>
              <a:ext uri="{28A0092B-C50C-407E-A947-70E740481C1C}">
                <a14:useLocalDpi xmlns:a14="http://schemas.microsoft.com/office/drawing/2010/main" val="0"/>
              </a:ext>
            </a:extLst>
          </a:blip>
          <a:stretch>
            <a:fillRect/>
          </a:stretch>
        </p:blipFill>
        <p:spPr>
          <a:xfrm>
            <a:off x="3849447" y="3137906"/>
            <a:ext cx="696704" cy="544661"/>
          </a:xfrm>
          <a:prstGeom prst="rect">
            <a:avLst/>
          </a:prstGeom>
        </p:spPr>
      </p:pic>
      <p:pic>
        <p:nvPicPr>
          <p:cNvPr id="87" name="Picture 86"/>
          <p:cNvPicPr>
            <a:picLocks noChangeAspect="1"/>
          </p:cNvPicPr>
          <p:nvPr/>
        </p:nvPicPr>
        <p:blipFill>
          <a:blip r:embed="rId85" cstate="print">
            <a:extLst>
              <a:ext uri="{28A0092B-C50C-407E-A947-70E740481C1C}">
                <a14:useLocalDpi xmlns:a14="http://schemas.microsoft.com/office/drawing/2010/main" val="0"/>
              </a:ext>
            </a:extLst>
          </a:blip>
          <a:stretch>
            <a:fillRect/>
          </a:stretch>
        </p:blipFill>
        <p:spPr>
          <a:xfrm>
            <a:off x="3849447" y="3775985"/>
            <a:ext cx="703078" cy="547916"/>
          </a:xfrm>
          <a:prstGeom prst="rect">
            <a:avLst/>
          </a:prstGeom>
        </p:spPr>
      </p:pic>
      <p:pic>
        <p:nvPicPr>
          <p:cNvPr id="88" name="Picture 87"/>
          <p:cNvPicPr>
            <a:picLocks noChangeAspect="1"/>
          </p:cNvPicPr>
          <p:nvPr/>
        </p:nvPicPr>
        <p:blipFill>
          <a:blip r:embed="rId86" cstate="print">
            <a:extLst>
              <a:ext uri="{28A0092B-C50C-407E-A947-70E740481C1C}">
                <a14:useLocalDpi xmlns:a14="http://schemas.microsoft.com/office/drawing/2010/main" val="0"/>
              </a:ext>
            </a:extLst>
          </a:blip>
          <a:stretch>
            <a:fillRect/>
          </a:stretch>
        </p:blipFill>
        <p:spPr>
          <a:xfrm>
            <a:off x="4704927" y="3321656"/>
            <a:ext cx="762000" cy="598413"/>
          </a:xfrm>
          <a:prstGeom prst="rect">
            <a:avLst/>
          </a:prstGeom>
        </p:spPr>
      </p:pic>
      <p:pic>
        <p:nvPicPr>
          <p:cNvPr id="89" name="Picture 88"/>
          <p:cNvPicPr>
            <a:picLocks noChangeAspect="1"/>
          </p:cNvPicPr>
          <p:nvPr/>
        </p:nvPicPr>
        <p:blipFill>
          <a:blip r:embed="rId87" cstate="print">
            <a:extLst>
              <a:ext uri="{28A0092B-C50C-407E-A947-70E740481C1C}">
                <a14:useLocalDpi xmlns:a14="http://schemas.microsoft.com/office/drawing/2010/main" val="0"/>
              </a:ext>
            </a:extLst>
          </a:blip>
          <a:stretch>
            <a:fillRect/>
          </a:stretch>
        </p:blipFill>
        <p:spPr>
          <a:xfrm>
            <a:off x="4704927" y="4018104"/>
            <a:ext cx="761999" cy="599692"/>
          </a:xfrm>
          <a:prstGeom prst="rect">
            <a:avLst/>
          </a:prstGeom>
        </p:spPr>
      </p:pic>
      <p:pic>
        <p:nvPicPr>
          <p:cNvPr id="90" name="Picture 89"/>
          <p:cNvPicPr>
            <a:picLocks noChangeAspect="1"/>
          </p:cNvPicPr>
          <p:nvPr/>
        </p:nvPicPr>
        <p:blipFill>
          <a:blip r:embed="rId88" cstate="print">
            <a:extLst>
              <a:ext uri="{28A0092B-C50C-407E-A947-70E740481C1C}">
                <a14:useLocalDpi xmlns:a14="http://schemas.microsoft.com/office/drawing/2010/main" val="0"/>
              </a:ext>
            </a:extLst>
          </a:blip>
          <a:stretch>
            <a:fillRect/>
          </a:stretch>
        </p:blipFill>
        <p:spPr>
          <a:xfrm>
            <a:off x="5619329" y="1821414"/>
            <a:ext cx="807980" cy="630046"/>
          </a:xfrm>
          <a:prstGeom prst="rect">
            <a:avLst/>
          </a:prstGeom>
        </p:spPr>
      </p:pic>
      <p:pic>
        <p:nvPicPr>
          <p:cNvPr id="91" name="Picture 90"/>
          <p:cNvPicPr>
            <a:picLocks noChangeAspect="1"/>
          </p:cNvPicPr>
          <p:nvPr/>
        </p:nvPicPr>
        <p:blipFill>
          <a:blip r:embed="rId89" cstate="print">
            <a:extLst>
              <a:ext uri="{28A0092B-C50C-407E-A947-70E740481C1C}">
                <a14:useLocalDpi xmlns:a14="http://schemas.microsoft.com/office/drawing/2010/main" val="0"/>
              </a:ext>
            </a:extLst>
          </a:blip>
          <a:stretch>
            <a:fillRect/>
          </a:stretch>
        </p:blipFill>
        <p:spPr>
          <a:xfrm>
            <a:off x="4704926" y="2589945"/>
            <a:ext cx="762000" cy="596760"/>
          </a:xfrm>
          <a:prstGeom prst="rect">
            <a:avLst/>
          </a:prstGeom>
        </p:spPr>
      </p:pic>
      <p:pic>
        <p:nvPicPr>
          <p:cNvPr id="92" name="Picture 91"/>
          <p:cNvPicPr>
            <a:picLocks noChangeAspect="1"/>
          </p:cNvPicPr>
          <p:nvPr/>
        </p:nvPicPr>
        <p:blipFill>
          <a:blip r:embed="rId90" cstate="print">
            <a:extLst>
              <a:ext uri="{28A0092B-C50C-407E-A947-70E740481C1C}">
                <a14:useLocalDpi xmlns:a14="http://schemas.microsoft.com/office/drawing/2010/main" val="0"/>
              </a:ext>
            </a:extLst>
          </a:blip>
          <a:stretch>
            <a:fillRect/>
          </a:stretch>
        </p:blipFill>
        <p:spPr>
          <a:xfrm>
            <a:off x="3866609" y="4418324"/>
            <a:ext cx="685916" cy="532338"/>
          </a:xfrm>
          <a:prstGeom prst="rect">
            <a:avLst/>
          </a:prstGeom>
        </p:spPr>
      </p:pic>
      <p:pic>
        <p:nvPicPr>
          <p:cNvPr id="93" name="Picture 92"/>
          <p:cNvPicPr>
            <a:picLocks noChangeAspect="1"/>
          </p:cNvPicPr>
          <p:nvPr/>
        </p:nvPicPr>
        <p:blipFill>
          <a:blip r:embed="rId91" cstate="print">
            <a:extLst>
              <a:ext uri="{28A0092B-C50C-407E-A947-70E740481C1C}">
                <a14:useLocalDpi xmlns:a14="http://schemas.microsoft.com/office/drawing/2010/main" val="0"/>
              </a:ext>
            </a:extLst>
          </a:blip>
          <a:stretch>
            <a:fillRect/>
          </a:stretch>
        </p:blipFill>
        <p:spPr>
          <a:xfrm>
            <a:off x="3866609" y="5719894"/>
            <a:ext cx="668754" cy="467853"/>
          </a:xfrm>
          <a:prstGeom prst="rect">
            <a:avLst/>
          </a:prstGeom>
        </p:spPr>
      </p:pic>
      <p:pic>
        <p:nvPicPr>
          <p:cNvPr id="94" name="Picture 93"/>
          <p:cNvPicPr>
            <a:picLocks noChangeAspect="1"/>
          </p:cNvPicPr>
          <p:nvPr/>
        </p:nvPicPr>
        <p:blipFill>
          <a:blip r:embed="rId92" cstate="print">
            <a:extLst>
              <a:ext uri="{28A0092B-C50C-407E-A947-70E740481C1C}">
                <a14:useLocalDpi xmlns:a14="http://schemas.microsoft.com/office/drawing/2010/main" val="0"/>
              </a:ext>
            </a:extLst>
          </a:blip>
          <a:stretch>
            <a:fillRect/>
          </a:stretch>
        </p:blipFill>
        <p:spPr>
          <a:xfrm>
            <a:off x="4704926" y="1845770"/>
            <a:ext cx="762000" cy="593016"/>
          </a:xfrm>
          <a:prstGeom prst="rect">
            <a:avLst/>
          </a:prstGeom>
        </p:spPr>
      </p:pic>
      <p:pic>
        <p:nvPicPr>
          <p:cNvPr id="95" name="Picture 94"/>
          <p:cNvPicPr>
            <a:picLocks noChangeAspect="1"/>
          </p:cNvPicPr>
          <p:nvPr/>
        </p:nvPicPr>
        <p:blipFill>
          <a:blip r:embed="rId93" cstate="print">
            <a:extLst>
              <a:ext uri="{28A0092B-C50C-407E-A947-70E740481C1C}">
                <a14:useLocalDpi xmlns:a14="http://schemas.microsoft.com/office/drawing/2010/main" val="0"/>
              </a:ext>
            </a:extLst>
          </a:blip>
          <a:stretch>
            <a:fillRect/>
          </a:stretch>
        </p:blipFill>
        <p:spPr>
          <a:xfrm>
            <a:off x="3866610" y="6243632"/>
            <a:ext cx="685916" cy="535177"/>
          </a:xfrm>
          <a:prstGeom prst="rect">
            <a:avLst/>
          </a:prstGeom>
        </p:spPr>
      </p:pic>
      <p:pic>
        <p:nvPicPr>
          <p:cNvPr id="96" name="Picture 95"/>
          <p:cNvPicPr>
            <a:picLocks noChangeAspect="1"/>
          </p:cNvPicPr>
          <p:nvPr/>
        </p:nvPicPr>
        <p:blipFill>
          <a:blip r:embed="rId94" cstate="print">
            <a:extLst>
              <a:ext uri="{28A0092B-C50C-407E-A947-70E740481C1C}">
                <a14:useLocalDpi xmlns:a14="http://schemas.microsoft.com/office/drawing/2010/main" val="0"/>
              </a:ext>
            </a:extLst>
          </a:blip>
          <a:stretch>
            <a:fillRect/>
          </a:stretch>
        </p:blipFill>
        <p:spPr>
          <a:xfrm>
            <a:off x="6609926" y="1112462"/>
            <a:ext cx="735862" cy="573465"/>
          </a:xfrm>
          <a:prstGeom prst="rect">
            <a:avLst/>
          </a:prstGeom>
        </p:spPr>
      </p:pic>
      <p:pic>
        <p:nvPicPr>
          <p:cNvPr id="97" name="Picture 96"/>
          <p:cNvPicPr>
            <a:picLocks noChangeAspect="1"/>
          </p:cNvPicPr>
          <p:nvPr/>
        </p:nvPicPr>
        <p:blipFill>
          <a:blip r:embed="rId95" cstate="print">
            <a:extLst>
              <a:ext uri="{28A0092B-C50C-407E-A947-70E740481C1C}">
                <a14:useLocalDpi xmlns:a14="http://schemas.microsoft.com/office/drawing/2010/main" val="0"/>
              </a:ext>
            </a:extLst>
          </a:blip>
          <a:stretch>
            <a:fillRect/>
          </a:stretch>
        </p:blipFill>
        <p:spPr>
          <a:xfrm flipH="1">
            <a:off x="5619326" y="1131467"/>
            <a:ext cx="795250" cy="622321"/>
          </a:xfrm>
          <a:prstGeom prst="rect">
            <a:avLst/>
          </a:prstGeom>
        </p:spPr>
      </p:pic>
      <p:pic>
        <p:nvPicPr>
          <p:cNvPr id="98" name="Picture 97"/>
          <p:cNvPicPr>
            <a:picLocks noChangeAspect="1"/>
          </p:cNvPicPr>
          <p:nvPr/>
        </p:nvPicPr>
        <p:blipFill>
          <a:blip r:embed="rId96" cstate="print">
            <a:extLst>
              <a:ext uri="{28A0092B-C50C-407E-A947-70E740481C1C}">
                <a14:useLocalDpi xmlns:a14="http://schemas.microsoft.com/office/drawing/2010/main" val="0"/>
              </a:ext>
            </a:extLst>
          </a:blip>
          <a:stretch>
            <a:fillRect/>
          </a:stretch>
        </p:blipFill>
        <p:spPr>
          <a:xfrm>
            <a:off x="4688300" y="1172102"/>
            <a:ext cx="795250" cy="603370"/>
          </a:xfrm>
          <a:prstGeom prst="rect">
            <a:avLst/>
          </a:prstGeom>
        </p:spPr>
      </p:pic>
      <p:pic>
        <p:nvPicPr>
          <p:cNvPr id="99" name="Picture 98"/>
          <p:cNvPicPr>
            <a:picLocks noChangeAspect="1"/>
          </p:cNvPicPr>
          <p:nvPr/>
        </p:nvPicPr>
        <p:blipFill>
          <a:blip r:embed="rId97" cstate="print">
            <a:extLst>
              <a:ext uri="{28A0092B-C50C-407E-A947-70E740481C1C}">
                <a14:useLocalDpi xmlns:a14="http://schemas.microsoft.com/office/drawing/2010/main" val="0"/>
              </a:ext>
            </a:extLst>
          </a:blip>
          <a:stretch>
            <a:fillRect/>
          </a:stretch>
        </p:blipFill>
        <p:spPr>
          <a:xfrm>
            <a:off x="5619327" y="3918267"/>
            <a:ext cx="807979" cy="615871"/>
          </a:xfrm>
          <a:prstGeom prst="rect">
            <a:avLst/>
          </a:prstGeom>
        </p:spPr>
      </p:pic>
      <p:pic>
        <p:nvPicPr>
          <p:cNvPr id="100" name="Picture 99"/>
          <p:cNvPicPr>
            <a:picLocks noChangeAspect="1"/>
          </p:cNvPicPr>
          <p:nvPr/>
        </p:nvPicPr>
        <p:blipFill>
          <a:blip r:embed="rId98" cstate="print">
            <a:extLst>
              <a:ext uri="{28A0092B-C50C-407E-A947-70E740481C1C}">
                <a14:useLocalDpi xmlns:a14="http://schemas.microsoft.com/office/drawing/2010/main" val="0"/>
              </a:ext>
            </a:extLst>
          </a:blip>
          <a:stretch>
            <a:fillRect/>
          </a:stretch>
        </p:blipFill>
        <p:spPr>
          <a:xfrm>
            <a:off x="6609926" y="3202946"/>
            <a:ext cx="735862" cy="560656"/>
          </a:xfrm>
          <a:prstGeom prst="rect">
            <a:avLst/>
          </a:prstGeom>
        </p:spPr>
      </p:pic>
      <p:pic>
        <p:nvPicPr>
          <p:cNvPr id="101" name="Picture 100"/>
          <p:cNvPicPr>
            <a:picLocks noChangeAspect="1"/>
          </p:cNvPicPr>
          <p:nvPr/>
        </p:nvPicPr>
        <p:blipFill>
          <a:blip r:embed="rId99" cstate="print">
            <a:extLst>
              <a:ext uri="{28A0092B-C50C-407E-A947-70E740481C1C}">
                <a14:useLocalDpi xmlns:a14="http://schemas.microsoft.com/office/drawing/2010/main" val="0"/>
              </a:ext>
            </a:extLst>
          </a:blip>
          <a:stretch>
            <a:fillRect/>
          </a:stretch>
        </p:blipFill>
        <p:spPr>
          <a:xfrm>
            <a:off x="1984741" y="1755502"/>
            <a:ext cx="829078" cy="495821"/>
          </a:xfrm>
          <a:prstGeom prst="rect">
            <a:avLst/>
          </a:prstGeom>
        </p:spPr>
      </p:pic>
      <p:pic>
        <p:nvPicPr>
          <p:cNvPr id="102" name="Picture 101"/>
          <p:cNvPicPr>
            <a:picLocks noChangeAspect="1"/>
          </p:cNvPicPr>
          <p:nvPr/>
        </p:nvPicPr>
        <p:blipFill>
          <a:blip r:embed="rId100" cstate="print">
            <a:extLst>
              <a:ext uri="{28A0092B-C50C-407E-A947-70E740481C1C}">
                <a14:useLocalDpi xmlns:a14="http://schemas.microsoft.com/office/drawing/2010/main" val="0"/>
              </a:ext>
            </a:extLst>
          </a:blip>
          <a:stretch>
            <a:fillRect/>
          </a:stretch>
        </p:blipFill>
        <p:spPr>
          <a:xfrm>
            <a:off x="1115813" y="1126373"/>
            <a:ext cx="705597" cy="421974"/>
          </a:xfrm>
          <a:prstGeom prst="rect">
            <a:avLst/>
          </a:prstGeom>
        </p:spPr>
      </p:pic>
      <p:pic>
        <p:nvPicPr>
          <p:cNvPr id="103" name="Picture 102"/>
          <p:cNvPicPr>
            <a:picLocks noChangeAspect="1"/>
          </p:cNvPicPr>
          <p:nvPr/>
        </p:nvPicPr>
        <p:blipFill>
          <a:blip r:embed="rId101" cstate="print">
            <a:extLst>
              <a:ext uri="{28A0092B-C50C-407E-A947-70E740481C1C}">
                <a14:useLocalDpi xmlns:a14="http://schemas.microsoft.com/office/drawing/2010/main" val="0"/>
              </a:ext>
            </a:extLst>
          </a:blip>
          <a:stretch>
            <a:fillRect/>
          </a:stretch>
        </p:blipFill>
        <p:spPr>
          <a:xfrm>
            <a:off x="1115813" y="658330"/>
            <a:ext cx="654795" cy="391593"/>
          </a:xfrm>
          <a:prstGeom prst="rect">
            <a:avLst/>
          </a:prstGeom>
        </p:spPr>
      </p:pic>
      <p:pic>
        <p:nvPicPr>
          <p:cNvPr id="104" name="Picture 103"/>
          <p:cNvPicPr>
            <a:picLocks noChangeAspect="1"/>
          </p:cNvPicPr>
          <p:nvPr/>
        </p:nvPicPr>
        <p:blipFill>
          <a:blip r:embed="rId102" cstate="print">
            <a:extLst>
              <a:ext uri="{28A0092B-C50C-407E-A947-70E740481C1C}">
                <a14:useLocalDpi xmlns:a14="http://schemas.microsoft.com/office/drawing/2010/main" val="0"/>
              </a:ext>
            </a:extLst>
          </a:blip>
          <a:stretch>
            <a:fillRect/>
          </a:stretch>
        </p:blipFill>
        <p:spPr>
          <a:xfrm>
            <a:off x="1975427" y="1186890"/>
            <a:ext cx="822549" cy="491916"/>
          </a:xfrm>
          <a:prstGeom prst="rect">
            <a:avLst/>
          </a:prstGeom>
        </p:spPr>
      </p:pic>
      <p:pic>
        <p:nvPicPr>
          <p:cNvPr id="105" name="Picture 104"/>
          <p:cNvPicPr>
            <a:picLocks noChangeAspect="1"/>
          </p:cNvPicPr>
          <p:nvPr/>
        </p:nvPicPr>
        <p:blipFill>
          <a:blip r:embed="rId103" cstate="print">
            <a:extLst>
              <a:ext uri="{28A0092B-C50C-407E-A947-70E740481C1C}">
                <a14:useLocalDpi xmlns:a14="http://schemas.microsoft.com/office/drawing/2010/main" val="0"/>
              </a:ext>
            </a:extLst>
          </a:blip>
          <a:stretch>
            <a:fillRect/>
          </a:stretch>
        </p:blipFill>
        <p:spPr>
          <a:xfrm>
            <a:off x="2971626" y="2966487"/>
            <a:ext cx="787247" cy="470805"/>
          </a:xfrm>
          <a:prstGeom prst="rect">
            <a:avLst/>
          </a:prstGeom>
        </p:spPr>
      </p:pic>
      <p:pic>
        <p:nvPicPr>
          <p:cNvPr id="107" name="Picture 106"/>
          <p:cNvPicPr>
            <a:picLocks noChangeAspect="1"/>
          </p:cNvPicPr>
          <p:nvPr/>
        </p:nvPicPr>
        <p:blipFill>
          <a:blip r:embed="rId104" cstate="print">
            <a:extLst>
              <a:ext uri="{28A0092B-C50C-407E-A947-70E740481C1C}">
                <a14:useLocalDpi xmlns:a14="http://schemas.microsoft.com/office/drawing/2010/main" val="0"/>
              </a:ext>
            </a:extLst>
          </a:blip>
          <a:stretch>
            <a:fillRect/>
          </a:stretch>
        </p:blipFill>
        <p:spPr>
          <a:xfrm>
            <a:off x="2955677" y="2412470"/>
            <a:ext cx="765179" cy="457607"/>
          </a:xfrm>
          <a:prstGeom prst="rect">
            <a:avLst/>
          </a:prstGeom>
        </p:spPr>
      </p:pic>
      <p:pic>
        <p:nvPicPr>
          <p:cNvPr id="108" name="Picture 107"/>
          <p:cNvPicPr>
            <a:picLocks noChangeAspect="1"/>
          </p:cNvPicPr>
          <p:nvPr/>
        </p:nvPicPr>
        <p:blipFill>
          <a:blip r:embed="rId105" cstate="print">
            <a:extLst>
              <a:ext uri="{28A0092B-C50C-407E-A947-70E740481C1C}">
                <a14:useLocalDpi xmlns:a14="http://schemas.microsoft.com/office/drawing/2010/main" val="0"/>
              </a:ext>
            </a:extLst>
          </a:blip>
          <a:stretch>
            <a:fillRect/>
          </a:stretch>
        </p:blipFill>
        <p:spPr>
          <a:xfrm>
            <a:off x="2955676" y="1006152"/>
            <a:ext cx="765179" cy="1279480"/>
          </a:xfrm>
          <a:prstGeom prst="rect">
            <a:avLst/>
          </a:prstGeom>
        </p:spPr>
      </p:pic>
      <p:pic>
        <p:nvPicPr>
          <p:cNvPr id="109" name="Picture 108"/>
          <p:cNvPicPr>
            <a:picLocks noChangeAspect="1"/>
          </p:cNvPicPr>
          <p:nvPr/>
        </p:nvPicPr>
        <p:blipFill>
          <a:blip r:embed="rId106" cstate="print">
            <a:extLst>
              <a:ext uri="{28A0092B-C50C-407E-A947-70E740481C1C}">
                <a14:useLocalDpi xmlns:a14="http://schemas.microsoft.com/office/drawing/2010/main" val="0"/>
              </a:ext>
            </a:extLst>
          </a:blip>
          <a:stretch>
            <a:fillRect/>
          </a:stretch>
        </p:blipFill>
        <p:spPr>
          <a:xfrm>
            <a:off x="1096363" y="152400"/>
            <a:ext cx="720993" cy="431182"/>
          </a:xfrm>
          <a:prstGeom prst="rect">
            <a:avLst/>
          </a:prstGeom>
        </p:spPr>
      </p:pic>
      <p:pic>
        <p:nvPicPr>
          <p:cNvPr id="110" name="Picture 109"/>
          <p:cNvPicPr>
            <a:picLocks noChangeAspect="1"/>
          </p:cNvPicPr>
          <p:nvPr/>
        </p:nvPicPr>
        <p:blipFill>
          <a:blip r:embed="rId107" cstate="print">
            <a:extLst>
              <a:ext uri="{28A0092B-C50C-407E-A947-70E740481C1C}">
                <a14:useLocalDpi xmlns:a14="http://schemas.microsoft.com/office/drawing/2010/main" val="0"/>
              </a:ext>
            </a:extLst>
          </a:blip>
          <a:stretch>
            <a:fillRect/>
          </a:stretch>
        </p:blipFill>
        <p:spPr>
          <a:xfrm>
            <a:off x="1987446" y="600934"/>
            <a:ext cx="777582" cy="465025"/>
          </a:xfrm>
          <a:prstGeom prst="rect">
            <a:avLst/>
          </a:prstGeom>
        </p:spPr>
      </p:pic>
      <p:pic>
        <p:nvPicPr>
          <p:cNvPr id="111" name="Picture 110"/>
          <p:cNvPicPr>
            <a:picLocks noChangeAspect="1"/>
          </p:cNvPicPr>
          <p:nvPr/>
        </p:nvPicPr>
        <p:blipFill>
          <a:blip r:embed="rId108" cstate="print">
            <a:extLst>
              <a:ext uri="{28A0092B-C50C-407E-A947-70E740481C1C}">
                <a14:useLocalDpi xmlns:a14="http://schemas.microsoft.com/office/drawing/2010/main" val="0"/>
              </a:ext>
            </a:extLst>
          </a:blip>
          <a:stretch>
            <a:fillRect/>
          </a:stretch>
        </p:blipFill>
        <p:spPr>
          <a:xfrm>
            <a:off x="8617908" y="931461"/>
            <a:ext cx="1036234" cy="688539"/>
          </a:xfrm>
          <a:prstGeom prst="rect">
            <a:avLst/>
          </a:prstGeom>
        </p:spPr>
      </p:pic>
      <p:pic>
        <p:nvPicPr>
          <p:cNvPr id="114" name="Picture 113"/>
          <p:cNvPicPr>
            <a:picLocks noChangeAspect="1"/>
          </p:cNvPicPr>
          <p:nvPr/>
        </p:nvPicPr>
        <p:blipFill>
          <a:blip r:embed="rId109" cstate="print">
            <a:extLst>
              <a:ext uri="{28A0092B-C50C-407E-A947-70E740481C1C}">
                <a14:useLocalDpi xmlns:a14="http://schemas.microsoft.com/office/drawing/2010/main" val="0"/>
              </a:ext>
            </a:extLst>
          </a:blip>
          <a:stretch>
            <a:fillRect/>
          </a:stretch>
        </p:blipFill>
        <p:spPr>
          <a:xfrm>
            <a:off x="8733740" y="2558463"/>
            <a:ext cx="804571" cy="763193"/>
          </a:xfrm>
          <a:prstGeom prst="rect">
            <a:avLst/>
          </a:prstGeom>
        </p:spPr>
      </p:pic>
      <p:pic>
        <p:nvPicPr>
          <p:cNvPr id="115" name="Picture 114"/>
          <p:cNvPicPr>
            <a:picLocks noChangeAspect="1"/>
          </p:cNvPicPr>
          <p:nvPr/>
        </p:nvPicPr>
        <p:blipFill>
          <a:blip r:embed="rId110" cstate="print">
            <a:extLst>
              <a:ext uri="{28A0092B-C50C-407E-A947-70E740481C1C}">
                <a14:useLocalDpi xmlns:a14="http://schemas.microsoft.com/office/drawing/2010/main" val="0"/>
              </a:ext>
            </a:extLst>
          </a:blip>
          <a:stretch>
            <a:fillRect/>
          </a:stretch>
        </p:blipFill>
        <p:spPr>
          <a:xfrm>
            <a:off x="7495146" y="6094695"/>
            <a:ext cx="993062" cy="676819"/>
          </a:xfrm>
          <a:prstGeom prst="rect">
            <a:avLst/>
          </a:prstGeom>
        </p:spPr>
      </p:pic>
      <p:pic>
        <p:nvPicPr>
          <p:cNvPr id="116" name="Picture 115"/>
          <p:cNvPicPr>
            <a:picLocks noChangeAspect="1"/>
          </p:cNvPicPr>
          <p:nvPr/>
        </p:nvPicPr>
        <p:blipFill>
          <a:blip r:embed="rId111" cstate="print">
            <a:extLst>
              <a:ext uri="{28A0092B-C50C-407E-A947-70E740481C1C}">
                <a14:useLocalDpi xmlns:a14="http://schemas.microsoft.com/office/drawing/2010/main" val="0"/>
              </a:ext>
            </a:extLst>
          </a:blip>
          <a:stretch>
            <a:fillRect/>
          </a:stretch>
        </p:blipFill>
        <p:spPr>
          <a:xfrm>
            <a:off x="7680520" y="5384053"/>
            <a:ext cx="807688" cy="639781"/>
          </a:xfrm>
          <a:prstGeom prst="rect">
            <a:avLst/>
          </a:prstGeom>
        </p:spPr>
      </p:pic>
      <p:pic>
        <p:nvPicPr>
          <p:cNvPr id="117" name="Picture 116"/>
          <p:cNvPicPr>
            <a:picLocks noChangeAspect="1"/>
          </p:cNvPicPr>
          <p:nvPr/>
        </p:nvPicPr>
        <p:blipFill>
          <a:blip r:embed="rId112" cstate="print">
            <a:extLst>
              <a:ext uri="{28A0092B-C50C-407E-A947-70E740481C1C}">
                <a14:useLocalDpi xmlns:a14="http://schemas.microsoft.com/office/drawing/2010/main" val="0"/>
              </a:ext>
            </a:extLst>
          </a:blip>
          <a:stretch>
            <a:fillRect/>
          </a:stretch>
        </p:blipFill>
        <p:spPr>
          <a:xfrm>
            <a:off x="11364997" y="347013"/>
            <a:ext cx="635475" cy="608740"/>
          </a:xfrm>
          <a:prstGeom prst="rect">
            <a:avLst/>
          </a:prstGeom>
        </p:spPr>
      </p:pic>
      <p:pic>
        <p:nvPicPr>
          <p:cNvPr id="118" name="Picture 117"/>
          <p:cNvPicPr>
            <a:picLocks noChangeAspect="1"/>
          </p:cNvPicPr>
          <p:nvPr/>
        </p:nvPicPr>
        <p:blipFill>
          <a:blip r:embed="rId113" cstate="print">
            <a:extLst>
              <a:ext uri="{28A0092B-C50C-407E-A947-70E740481C1C}">
                <a14:useLocalDpi xmlns:a14="http://schemas.microsoft.com/office/drawing/2010/main" val="0"/>
              </a:ext>
            </a:extLst>
          </a:blip>
          <a:stretch>
            <a:fillRect/>
          </a:stretch>
        </p:blipFill>
        <p:spPr>
          <a:xfrm>
            <a:off x="7609070" y="3831562"/>
            <a:ext cx="877550" cy="612484"/>
          </a:xfrm>
          <a:prstGeom prst="rect">
            <a:avLst/>
          </a:prstGeom>
        </p:spPr>
      </p:pic>
      <p:pic>
        <p:nvPicPr>
          <p:cNvPr id="119" name="Picture 118"/>
          <p:cNvPicPr>
            <a:picLocks noChangeAspect="1"/>
          </p:cNvPicPr>
          <p:nvPr/>
        </p:nvPicPr>
        <p:blipFill>
          <a:blip r:embed="rId114" cstate="print">
            <a:extLst>
              <a:ext uri="{28A0092B-C50C-407E-A947-70E740481C1C}">
                <a14:useLocalDpi xmlns:a14="http://schemas.microsoft.com/office/drawing/2010/main" val="0"/>
              </a:ext>
            </a:extLst>
          </a:blip>
          <a:stretch>
            <a:fillRect/>
          </a:stretch>
        </p:blipFill>
        <p:spPr>
          <a:xfrm>
            <a:off x="7677906" y="4505731"/>
            <a:ext cx="717615" cy="798406"/>
          </a:xfrm>
          <a:prstGeom prst="rect">
            <a:avLst/>
          </a:prstGeom>
        </p:spPr>
      </p:pic>
      <p:pic>
        <p:nvPicPr>
          <p:cNvPr id="120" name="Picture 119"/>
          <p:cNvPicPr>
            <a:picLocks noChangeAspect="1"/>
          </p:cNvPicPr>
          <p:nvPr/>
        </p:nvPicPr>
        <p:blipFill>
          <a:blip r:embed="rId115" cstate="print">
            <a:extLst>
              <a:ext uri="{28A0092B-C50C-407E-A947-70E740481C1C}">
                <a14:useLocalDpi xmlns:a14="http://schemas.microsoft.com/office/drawing/2010/main" val="0"/>
              </a:ext>
            </a:extLst>
          </a:blip>
          <a:stretch>
            <a:fillRect/>
          </a:stretch>
        </p:blipFill>
        <p:spPr>
          <a:xfrm>
            <a:off x="7607174" y="3107487"/>
            <a:ext cx="859077" cy="685026"/>
          </a:xfrm>
          <a:prstGeom prst="rect">
            <a:avLst/>
          </a:prstGeom>
        </p:spPr>
      </p:pic>
      <p:pic>
        <p:nvPicPr>
          <p:cNvPr id="121" name="Picture 120"/>
          <p:cNvPicPr>
            <a:picLocks noChangeAspect="1"/>
          </p:cNvPicPr>
          <p:nvPr/>
        </p:nvPicPr>
        <p:blipFill>
          <a:blip r:embed="rId116" cstate="print">
            <a:extLst>
              <a:ext uri="{28A0092B-C50C-407E-A947-70E740481C1C}">
                <a14:useLocalDpi xmlns:a14="http://schemas.microsoft.com/office/drawing/2010/main" val="0"/>
              </a:ext>
            </a:extLst>
          </a:blip>
          <a:stretch>
            <a:fillRect/>
          </a:stretch>
        </p:blipFill>
        <p:spPr>
          <a:xfrm>
            <a:off x="7805386" y="2360832"/>
            <a:ext cx="656814" cy="668032"/>
          </a:xfrm>
          <a:prstGeom prst="rect">
            <a:avLst/>
          </a:prstGeom>
        </p:spPr>
      </p:pic>
      <p:pic>
        <p:nvPicPr>
          <p:cNvPr id="122" name="Picture 121"/>
          <p:cNvPicPr>
            <a:picLocks noChangeAspect="1"/>
          </p:cNvPicPr>
          <p:nvPr/>
        </p:nvPicPr>
        <p:blipFill>
          <a:blip r:embed="rId117" cstate="print">
            <a:extLst>
              <a:ext uri="{28A0092B-C50C-407E-A947-70E740481C1C}">
                <a14:useLocalDpi xmlns:a14="http://schemas.microsoft.com/office/drawing/2010/main" val="0"/>
              </a:ext>
            </a:extLst>
          </a:blip>
          <a:stretch>
            <a:fillRect/>
          </a:stretch>
        </p:blipFill>
        <p:spPr>
          <a:xfrm>
            <a:off x="9773713" y="1036337"/>
            <a:ext cx="638387" cy="622018"/>
          </a:xfrm>
          <a:prstGeom prst="rect">
            <a:avLst/>
          </a:prstGeom>
        </p:spPr>
      </p:pic>
      <p:pic>
        <p:nvPicPr>
          <p:cNvPr id="123" name="Picture 122"/>
          <p:cNvPicPr>
            <a:picLocks noChangeAspect="1"/>
          </p:cNvPicPr>
          <p:nvPr/>
        </p:nvPicPr>
        <p:blipFill>
          <a:blip r:embed="rId118" cstate="print">
            <a:extLst>
              <a:ext uri="{28A0092B-C50C-407E-A947-70E740481C1C}">
                <a14:useLocalDpi xmlns:a14="http://schemas.microsoft.com/office/drawing/2010/main" val="0"/>
              </a:ext>
            </a:extLst>
          </a:blip>
          <a:stretch>
            <a:fillRect/>
          </a:stretch>
        </p:blipFill>
        <p:spPr>
          <a:xfrm>
            <a:off x="10519181" y="872657"/>
            <a:ext cx="658111" cy="806149"/>
          </a:xfrm>
          <a:prstGeom prst="rect">
            <a:avLst/>
          </a:prstGeom>
        </p:spPr>
      </p:pic>
      <p:pic>
        <p:nvPicPr>
          <p:cNvPr id="124" name="Picture 123"/>
          <p:cNvPicPr>
            <a:picLocks noChangeAspect="1"/>
          </p:cNvPicPr>
          <p:nvPr/>
        </p:nvPicPr>
        <p:blipFill>
          <a:blip r:embed="rId119" cstate="print">
            <a:extLst>
              <a:ext uri="{28A0092B-C50C-407E-A947-70E740481C1C}">
                <a14:useLocalDpi xmlns:a14="http://schemas.microsoft.com/office/drawing/2010/main" val="0"/>
              </a:ext>
            </a:extLst>
          </a:blip>
          <a:stretch>
            <a:fillRect/>
          </a:stretch>
        </p:blipFill>
        <p:spPr>
          <a:xfrm>
            <a:off x="8777148" y="1691944"/>
            <a:ext cx="756246" cy="789634"/>
          </a:xfrm>
          <a:prstGeom prst="rect">
            <a:avLst/>
          </a:prstGeom>
        </p:spPr>
      </p:pic>
      <p:pic>
        <p:nvPicPr>
          <p:cNvPr id="125" name="Picture 124"/>
          <p:cNvPicPr>
            <a:picLocks noChangeAspect="1"/>
          </p:cNvPicPr>
          <p:nvPr/>
        </p:nvPicPr>
        <p:blipFill>
          <a:blip r:embed="rId120" cstate="print">
            <a:extLst>
              <a:ext uri="{28A0092B-C50C-407E-A947-70E740481C1C}">
                <a14:useLocalDpi xmlns:a14="http://schemas.microsoft.com/office/drawing/2010/main" val="0"/>
              </a:ext>
            </a:extLst>
          </a:blip>
          <a:stretch>
            <a:fillRect/>
          </a:stretch>
        </p:blipFill>
        <p:spPr>
          <a:xfrm>
            <a:off x="8734851" y="5432469"/>
            <a:ext cx="840841" cy="603776"/>
          </a:xfrm>
          <a:prstGeom prst="rect">
            <a:avLst/>
          </a:prstGeom>
        </p:spPr>
      </p:pic>
      <p:pic>
        <p:nvPicPr>
          <p:cNvPr id="126" name="Picture 125"/>
          <p:cNvPicPr>
            <a:picLocks noChangeAspect="1"/>
          </p:cNvPicPr>
          <p:nvPr/>
        </p:nvPicPr>
        <p:blipFill>
          <a:blip r:embed="rId121" cstate="print">
            <a:extLst>
              <a:ext uri="{28A0092B-C50C-407E-A947-70E740481C1C}">
                <a14:useLocalDpi xmlns:a14="http://schemas.microsoft.com/office/drawing/2010/main" val="0"/>
              </a:ext>
            </a:extLst>
          </a:blip>
          <a:stretch>
            <a:fillRect/>
          </a:stretch>
        </p:blipFill>
        <p:spPr>
          <a:xfrm>
            <a:off x="8809666" y="4018104"/>
            <a:ext cx="759699" cy="689134"/>
          </a:xfrm>
          <a:prstGeom prst="rect">
            <a:avLst/>
          </a:prstGeom>
        </p:spPr>
      </p:pic>
      <p:pic>
        <p:nvPicPr>
          <p:cNvPr id="127" name="Picture 126"/>
          <p:cNvPicPr>
            <a:picLocks noChangeAspect="1"/>
          </p:cNvPicPr>
          <p:nvPr/>
        </p:nvPicPr>
        <p:blipFill>
          <a:blip r:embed="rId122" cstate="print">
            <a:extLst>
              <a:ext uri="{28A0092B-C50C-407E-A947-70E740481C1C}">
                <a14:useLocalDpi xmlns:a14="http://schemas.microsoft.com/office/drawing/2010/main" val="0"/>
              </a:ext>
            </a:extLst>
          </a:blip>
          <a:stretch>
            <a:fillRect/>
          </a:stretch>
        </p:blipFill>
        <p:spPr>
          <a:xfrm>
            <a:off x="8670932" y="3433229"/>
            <a:ext cx="898433" cy="512427"/>
          </a:xfrm>
          <a:prstGeom prst="rect">
            <a:avLst/>
          </a:prstGeom>
        </p:spPr>
      </p:pic>
      <p:pic>
        <p:nvPicPr>
          <p:cNvPr id="128" name="Picture 127"/>
          <p:cNvPicPr>
            <a:picLocks noChangeAspect="1"/>
          </p:cNvPicPr>
          <p:nvPr/>
        </p:nvPicPr>
        <p:blipFill>
          <a:blip r:embed="rId123" cstate="print">
            <a:extLst>
              <a:ext uri="{28A0092B-C50C-407E-A947-70E740481C1C}">
                <a14:useLocalDpi xmlns:a14="http://schemas.microsoft.com/office/drawing/2010/main" val="0"/>
              </a:ext>
            </a:extLst>
          </a:blip>
          <a:stretch>
            <a:fillRect/>
          </a:stretch>
        </p:blipFill>
        <p:spPr>
          <a:xfrm>
            <a:off x="8724243" y="4772822"/>
            <a:ext cx="814068" cy="585732"/>
          </a:xfrm>
          <a:prstGeom prst="rect">
            <a:avLst/>
          </a:prstGeom>
        </p:spPr>
      </p:pic>
      <p:pic>
        <p:nvPicPr>
          <p:cNvPr id="129" name="Picture 128"/>
          <p:cNvPicPr>
            <a:picLocks noChangeAspect="1"/>
          </p:cNvPicPr>
          <p:nvPr/>
        </p:nvPicPr>
        <p:blipFill>
          <a:blip r:embed="rId124" cstate="print">
            <a:extLst>
              <a:ext uri="{28A0092B-C50C-407E-A947-70E740481C1C}">
                <a14:useLocalDpi xmlns:a14="http://schemas.microsoft.com/office/drawing/2010/main" val="0"/>
              </a:ext>
            </a:extLst>
          </a:blip>
          <a:stretch>
            <a:fillRect/>
          </a:stretch>
        </p:blipFill>
        <p:spPr>
          <a:xfrm>
            <a:off x="11294131" y="6291560"/>
            <a:ext cx="635475" cy="450354"/>
          </a:xfrm>
          <a:prstGeom prst="rect">
            <a:avLst/>
          </a:prstGeom>
        </p:spPr>
      </p:pic>
      <p:pic>
        <p:nvPicPr>
          <p:cNvPr id="1026" name="Picture 2" descr="http://2.bp.blogspot.com/_GcjaVT18u7I/SdVnrWMhGLI/AAAAAAAAAMA/1LPloaxxp3M/s400/050209K9.jpg"/>
          <p:cNvPicPr>
            <a:picLocks noChangeAspect="1" noChangeArrowheads="1"/>
          </p:cNvPicPr>
          <p:nvPr/>
        </p:nvPicPr>
        <p:blipFill>
          <a:blip r:embed="rId125" cstate="print">
            <a:extLst>
              <a:ext uri="{BEBA8EAE-BF5A-486C-A8C5-ECC9F3942E4B}">
                <a14:imgProps xmlns:a14="http://schemas.microsoft.com/office/drawing/2010/main">
                  <a14:imgLayer r:embed="rId126">
                    <a14:imgEffect>
                      <a14:artisticCutout trans="28000" numberOfShades="5"/>
                    </a14:imgEffect>
                    <a14:imgEffect>
                      <a14:sharpenSoften amount="3000"/>
                    </a14:imgEffect>
                    <a14:imgEffect>
                      <a14:colorTemperature colorTemp="7875"/>
                    </a14:imgEffect>
                    <a14:imgEffect>
                      <a14:saturation sat="45000"/>
                    </a14:imgEffect>
                    <a14:imgEffect>
                      <a14:brightnessContrast bright="-47000"/>
                    </a14:imgEffect>
                  </a14:imgLayer>
                </a14:imgProps>
              </a:ext>
              <a:ext uri="{28A0092B-C50C-407E-A947-70E740481C1C}">
                <a14:useLocalDpi xmlns:a14="http://schemas.microsoft.com/office/drawing/2010/main" val="0"/>
              </a:ext>
            </a:extLst>
          </a:blip>
          <a:srcRect/>
          <a:stretch>
            <a:fillRect/>
          </a:stretch>
        </p:blipFill>
        <p:spPr bwMode="auto">
          <a:xfrm>
            <a:off x="214056" y="5853187"/>
            <a:ext cx="630562" cy="471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51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304800"/>
            <a:ext cx="9144001" cy="685800"/>
          </a:xfrm>
        </p:spPr>
        <p:txBody>
          <a:bodyPr/>
          <a:lstStyle/>
          <a:p>
            <a:pPr algn="ctr"/>
            <a:r>
              <a:rPr lang="en-US" dirty="0" smtClean="0"/>
              <a:t>Throttle Cable Actuator</a:t>
            </a:r>
            <a:endParaRPr lang="en-US" dirty="0"/>
          </a:p>
        </p:txBody>
      </p:sp>
      <p:sp>
        <p:nvSpPr>
          <p:cNvPr id="3" name="Content Placeholder 2"/>
          <p:cNvSpPr>
            <a:spLocks noGrp="1"/>
          </p:cNvSpPr>
          <p:nvPr>
            <p:ph idx="1"/>
          </p:nvPr>
        </p:nvSpPr>
        <p:spPr>
          <a:xfrm>
            <a:off x="1522412" y="1167383"/>
            <a:ext cx="9134391" cy="4114801"/>
          </a:xfrm>
        </p:spPr>
        <p:txBody>
          <a:bodyPr/>
          <a:lstStyle/>
          <a:p>
            <a:r>
              <a:rPr lang="en-US" dirty="0" smtClean="0"/>
              <a:t>Changed the potentiometer attachment method to the same as the one used for the throttle position sensor.</a:t>
            </a:r>
          </a:p>
          <a:p>
            <a:r>
              <a:rPr lang="en-US" dirty="0" smtClean="0"/>
              <a:t>Worried previous attachment method may put too much force on the potentiometer.</a:t>
            </a:r>
          </a:p>
          <a:p>
            <a:r>
              <a:rPr lang="en-US" dirty="0" smtClean="0"/>
              <a:t>This method allows for easy installation and replacement of the potentiometer</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3811" t="17850" r="35283" b="21941"/>
          <a:stretch/>
        </p:blipFill>
        <p:spPr>
          <a:xfrm>
            <a:off x="3960812" y="3782166"/>
            <a:ext cx="3352800" cy="2951268"/>
          </a:xfrm>
          <a:prstGeom prst="rect">
            <a:avLst/>
          </a:prstGeom>
        </p:spPr>
      </p:pic>
      <p:sp>
        <p:nvSpPr>
          <p:cNvPr id="5" name="Line Callout 2 4"/>
          <p:cNvSpPr/>
          <p:nvPr/>
        </p:nvSpPr>
        <p:spPr>
          <a:xfrm>
            <a:off x="7694612" y="4340352"/>
            <a:ext cx="2590800" cy="457200"/>
          </a:xfrm>
          <a:prstGeom prst="borderCallout2">
            <a:avLst>
              <a:gd name="adj1" fmla="val 18750"/>
              <a:gd name="adj2" fmla="val -8333"/>
              <a:gd name="adj3" fmla="val 18750"/>
              <a:gd name="adj4" fmla="val -16667"/>
              <a:gd name="adj5" fmla="val 118284"/>
              <a:gd name="adj6" fmla="val -558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Potentiometer attachment wiper</a:t>
            </a:r>
            <a:endParaRPr lang="en-US" dirty="0"/>
          </a:p>
        </p:txBody>
      </p:sp>
    </p:spTree>
    <p:extLst>
      <p:ext uri="{BB962C8B-B14F-4D97-AF65-F5344CB8AC3E}">
        <p14:creationId xmlns:p14="http://schemas.microsoft.com/office/powerpoint/2010/main" val="1437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04800"/>
            <a:ext cx="9144001" cy="838200"/>
          </a:xfrm>
        </p:spPr>
        <p:txBody>
          <a:bodyPr/>
          <a:lstStyle/>
          <a:p>
            <a:r>
              <a:rPr lang="en-US" dirty="0" smtClean="0"/>
              <a:t>Modified Throttle Bobbin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7084" y="79970"/>
            <a:ext cx="2057400" cy="165225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0812" y="79970"/>
            <a:ext cx="1638300" cy="169217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8672" y="1812703"/>
            <a:ext cx="2057400" cy="1477339"/>
          </a:xfrm>
          <a:prstGeom prst="rect">
            <a:avLst/>
          </a:prstGeom>
        </p:spPr>
      </p:pic>
      <p:pic>
        <p:nvPicPr>
          <p:cNvPr id="1026" name="Picture 2" descr="C:\Users\Horatio\Dropbox\Pictures\throttle bobbin 2 drawin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8672" y="5198655"/>
            <a:ext cx="2057400" cy="16151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oratio\Dropbox\Pictures\throttle bobbin 1 draw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8672" y="3505200"/>
            <a:ext cx="2057400" cy="16084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6412" y="2848637"/>
            <a:ext cx="1985355" cy="1132360"/>
          </a:xfrm>
          <a:prstGeom prst="rect">
            <a:avLst/>
          </a:prstGeom>
        </p:spPr>
      </p:pic>
      <p:sp>
        <p:nvSpPr>
          <p:cNvPr id="8" name="TextBox 7"/>
          <p:cNvSpPr txBox="1"/>
          <p:nvPr/>
        </p:nvSpPr>
        <p:spPr>
          <a:xfrm>
            <a:off x="6814190" y="2089702"/>
            <a:ext cx="2114938" cy="369332"/>
          </a:xfrm>
          <a:prstGeom prst="rect">
            <a:avLst/>
          </a:prstGeom>
          <a:noFill/>
        </p:spPr>
        <p:txBody>
          <a:bodyPr wrap="none" rtlCol="0">
            <a:spAutoFit/>
          </a:bodyPr>
          <a:lstStyle/>
          <a:p>
            <a:r>
              <a:rPr lang="en-US" dirty="0" smtClean="0"/>
              <a:t>Old Throttle Bobbin </a:t>
            </a:r>
            <a:endParaRPr lang="en-US" dirty="0"/>
          </a:p>
        </p:txBody>
      </p:sp>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31018" t="23858" r="14167" b="27755"/>
          <a:stretch/>
        </p:blipFill>
        <p:spPr>
          <a:xfrm>
            <a:off x="6856412" y="4436338"/>
            <a:ext cx="1985355" cy="2336684"/>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012" y="2602172"/>
            <a:ext cx="4672452" cy="3124393"/>
          </a:xfrm>
          <a:prstGeom prst="rect">
            <a:avLst/>
          </a:prstGeom>
        </p:spPr>
      </p:pic>
      <p:sp>
        <p:nvSpPr>
          <p:cNvPr id="11" name="TextBox 10"/>
          <p:cNvSpPr txBox="1"/>
          <p:nvPr/>
        </p:nvSpPr>
        <p:spPr>
          <a:xfrm>
            <a:off x="1001138" y="1812703"/>
            <a:ext cx="3733800" cy="646331"/>
          </a:xfrm>
          <a:prstGeom prst="rect">
            <a:avLst/>
          </a:prstGeom>
          <a:noFill/>
        </p:spPr>
        <p:txBody>
          <a:bodyPr wrap="square" rtlCol="0">
            <a:spAutoFit/>
          </a:bodyPr>
          <a:lstStyle/>
          <a:p>
            <a:r>
              <a:rPr lang="en-US" dirty="0" smtClean="0"/>
              <a:t>Larger diameter throttle bobbin to allow for a faster return speed.</a:t>
            </a:r>
            <a:endParaRPr lang="en-US" dirty="0"/>
          </a:p>
        </p:txBody>
      </p:sp>
    </p:spTree>
    <p:extLst>
      <p:ext uri="{BB962C8B-B14F-4D97-AF65-F5344CB8AC3E}">
        <p14:creationId xmlns:p14="http://schemas.microsoft.com/office/powerpoint/2010/main" val="273175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533400"/>
            <a:ext cx="9144001" cy="762000"/>
          </a:xfrm>
        </p:spPr>
        <p:txBody>
          <a:bodyPr/>
          <a:lstStyle/>
          <a:p>
            <a:pPr algn="ctr"/>
            <a:r>
              <a:rPr lang="en-US" dirty="0" smtClean="0"/>
              <a:t>Modified </a:t>
            </a:r>
            <a:r>
              <a:rPr lang="en-US" dirty="0"/>
              <a:t>T</a:t>
            </a:r>
            <a:r>
              <a:rPr lang="en-US" dirty="0" smtClean="0"/>
              <a:t>hrottle </a:t>
            </a:r>
            <a:r>
              <a:rPr lang="en-US" dirty="0"/>
              <a:t>B</a:t>
            </a:r>
            <a:r>
              <a:rPr lang="en-US" dirty="0" smtClean="0"/>
              <a:t>obbin </a:t>
            </a:r>
            <a:r>
              <a:rPr lang="en-US" dirty="0"/>
              <a:t>F</a:t>
            </a:r>
            <a:r>
              <a:rPr lang="en-US" dirty="0" smtClean="0"/>
              <a:t>abricated</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2" y="2379781"/>
            <a:ext cx="3962400" cy="3878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0212" y="2379781"/>
            <a:ext cx="4067175" cy="392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179512" y="1676400"/>
            <a:ext cx="2819400" cy="461665"/>
          </a:xfrm>
          <a:prstGeom prst="rect">
            <a:avLst/>
          </a:prstGeom>
          <a:noFill/>
        </p:spPr>
        <p:txBody>
          <a:bodyPr wrap="square" rtlCol="0">
            <a:spAutoFit/>
          </a:bodyPr>
          <a:lstStyle/>
          <a:p>
            <a:pPr algn="ctr"/>
            <a:r>
              <a:rPr lang="en-US" sz="2400" dirty="0" smtClean="0"/>
              <a:t>Before Modification</a:t>
            </a:r>
            <a:endParaRPr lang="en-US" sz="2400" dirty="0"/>
          </a:p>
        </p:txBody>
      </p:sp>
      <p:sp>
        <p:nvSpPr>
          <p:cNvPr id="7" name="TextBox 6"/>
          <p:cNvSpPr txBox="1"/>
          <p:nvPr/>
        </p:nvSpPr>
        <p:spPr>
          <a:xfrm>
            <a:off x="7442199" y="1676399"/>
            <a:ext cx="2743200" cy="461665"/>
          </a:xfrm>
          <a:prstGeom prst="rect">
            <a:avLst/>
          </a:prstGeom>
          <a:noFill/>
        </p:spPr>
        <p:txBody>
          <a:bodyPr wrap="square" rtlCol="0">
            <a:spAutoFit/>
          </a:bodyPr>
          <a:lstStyle/>
          <a:p>
            <a:pPr algn="ctr"/>
            <a:r>
              <a:rPr lang="en-US" sz="2400" dirty="0" smtClean="0"/>
              <a:t>After Modification</a:t>
            </a:r>
            <a:endParaRPr lang="en-US" sz="2400" dirty="0"/>
          </a:p>
        </p:txBody>
      </p:sp>
    </p:spTree>
    <p:extLst>
      <p:ext uri="{BB962C8B-B14F-4D97-AF65-F5344CB8AC3E}">
        <p14:creationId xmlns:p14="http://schemas.microsoft.com/office/powerpoint/2010/main" val="2710331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490" y="457200"/>
            <a:ext cx="9144001" cy="838200"/>
          </a:xfrm>
        </p:spPr>
        <p:txBody>
          <a:bodyPr/>
          <a:lstStyle/>
          <a:p>
            <a:r>
              <a:rPr lang="en-US" dirty="0" smtClean="0"/>
              <a:t>Throttle Cable Actuator </a:t>
            </a:r>
            <a:r>
              <a:rPr lang="en-US" dirty="0"/>
              <a:t>H</a:t>
            </a:r>
            <a:r>
              <a:rPr lang="en-US" dirty="0" smtClean="0"/>
              <a:t>eat </a:t>
            </a:r>
            <a:r>
              <a:rPr lang="en-US" dirty="0"/>
              <a:t>S</a:t>
            </a:r>
            <a:r>
              <a:rPr lang="en-US" dirty="0" smtClean="0"/>
              <a:t>ink</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125899" y="673979"/>
            <a:ext cx="2452324" cy="4100608"/>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0024" y="1523999"/>
            <a:ext cx="4057338" cy="2426447"/>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0025" y="4136837"/>
            <a:ext cx="4057337" cy="242644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0012" y="4136837"/>
            <a:ext cx="4057336" cy="2426446"/>
          </a:xfrm>
          <a:prstGeom prst="rect">
            <a:avLst/>
          </a:prstGeom>
        </p:spPr>
      </p:pic>
    </p:spTree>
    <p:extLst>
      <p:ext uri="{BB962C8B-B14F-4D97-AF65-F5344CB8AC3E}">
        <p14:creationId xmlns:p14="http://schemas.microsoft.com/office/powerpoint/2010/main" val="333037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LCD Screen </a:t>
            </a:r>
            <a:r>
              <a:rPr lang="en-US" dirty="0"/>
              <a:t>W</a:t>
            </a:r>
            <a:r>
              <a:rPr lang="en-US" dirty="0" smtClean="0"/>
              <a:t>ire Harness</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5812" y="1905000"/>
            <a:ext cx="7543800" cy="4511488"/>
          </a:xfrm>
        </p:spPr>
      </p:pic>
    </p:spTree>
    <p:extLst>
      <p:ext uri="{BB962C8B-B14F-4D97-AF65-F5344CB8AC3E}">
        <p14:creationId xmlns:p14="http://schemas.microsoft.com/office/powerpoint/2010/main" val="126370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Clutch Actuator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313" y="2209800"/>
            <a:ext cx="4511071" cy="32766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8212" y="2298700"/>
            <a:ext cx="5181600" cy="3098800"/>
          </a:xfrm>
          <a:prstGeom prst="rect">
            <a:avLst/>
          </a:prstGeom>
        </p:spPr>
      </p:pic>
    </p:spTree>
    <p:extLst>
      <p:ext uri="{BB962C8B-B14F-4D97-AF65-F5344CB8AC3E}">
        <p14:creationId xmlns:p14="http://schemas.microsoft.com/office/powerpoint/2010/main" val="322523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Clutch </a:t>
            </a:r>
            <a:r>
              <a:rPr lang="en-US" dirty="0"/>
              <a:t>A</a:t>
            </a:r>
            <a:r>
              <a:rPr lang="en-US" dirty="0" smtClean="0"/>
              <a:t>ctuator </a:t>
            </a:r>
            <a:r>
              <a:rPr lang="en-US" dirty="0"/>
              <a:t>S</a:t>
            </a:r>
            <a:r>
              <a:rPr lang="en-US" dirty="0" smtClean="0"/>
              <a:t>trengths and Buckling </a:t>
            </a:r>
            <a:r>
              <a:rPr lang="en-US" dirty="0"/>
              <a:t>C</a:t>
            </a:r>
            <a:r>
              <a:rPr lang="en-US" dirty="0" smtClean="0"/>
              <a:t>heck</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4724400"/>
            <a:ext cx="902090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44" y="3814829"/>
            <a:ext cx="17716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3412" y="3824354"/>
            <a:ext cx="1847850"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6412" y="1873876"/>
            <a:ext cx="5774484" cy="1677078"/>
          </a:xfrm>
          <a:prstGeom prst="rect">
            <a:avLst/>
          </a:prstGeom>
        </p:spPr>
      </p:pic>
      <p:sp>
        <p:nvSpPr>
          <p:cNvPr id="3" name="TextBox 2"/>
          <p:cNvSpPr txBox="1"/>
          <p:nvPr/>
        </p:nvSpPr>
        <p:spPr>
          <a:xfrm>
            <a:off x="912812" y="6400800"/>
            <a:ext cx="9372600" cy="369332"/>
          </a:xfrm>
          <a:prstGeom prst="rect">
            <a:avLst/>
          </a:prstGeom>
          <a:noFill/>
        </p:spPr>
        <p:txBody>
          <a:bodyPr wrap="square" rtlCol="0">
            <a:spAutoFit/>
          </a:bodyPr>
          <a:lstStyle/>
          <a:p>
            <a:r>
              <a:rPr lang="en-US" dirty="0" smtClean="0"/>
              <a:t>Yield strength is ~8000 psi. (unsure of the type of the aluminum so there may be some variation)</a:t>
            </a:r>
            <a:endParaRPr lang="en-US" dirty="0"/>
          </a:p>
        </p:txBody>
      </p:sp>
    </p:spTree>
    <p:extLst>
      <p:ext uri="{BB962C8B-B14F-4D97-AF65-F5344CB8AC3E}">
        <p14:creationId xmlns:p14="http://schemas.microsoft.com/office/powerpoint/2010/main" val="160970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7505" y="381000"/>
            <a:ext cx="9144001" cy="838200"/>
          </a:xfrm>
        </p:spPr>
        <p:txBody>
          <a:bodyPr/>
          <a:lstStyle/>
          <a:p>
            <a:r>
              <a:rPr lang="en-US" dirty="0" smtClean="0"/>
              <a:t>Clutch Actuator SolidWorks FEA</a:t>
            </a:r>
            <a:endParaRPr lang="en-US" dirty="0"/>
          </a:p>
        </p:txBody>
      </p:sp>
      <p:sp>
        <p:nvSpPr>
          <p:cNvPr id="6" name="TextBox 5"/>
          <p:cNvSpPr txBox="1"/>
          <p:nvPr/>
        </p:nvSpPr>
        <p:spPr>
          <a:xfrm>
            <a:off x="1674812" y="1752600"/>
            <a:ext cx="3201517" cy="369332"/>
          </a:xfrm>
          <a:prstGeom prst="rect">
            <a:avLst/>
          </a:prstGeom>
          <a:noFill/>
        </p:spPr>
        <p:txBody>
          <a:bodyPr wrap="none" rtlCol="0">
            <a:spAutoFit/>
          </a:bodyPr>
          <a:lstStyle/>
          <a:p>
            <a:r>
              <a:rPr lang="en-US" dirty="0" smtClean="0"/>
              <a:t>Minimum factor of safety = 5.32</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4" y="2388574"/>
            <a:ext cx="5942012" cy="3571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448" y="2388575"/>
            <a:ext cx="5953218" cy="3571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439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072" y="229567"/>
            <a:ext cx="9144001" cy="763966"/>
          </a:xfrm>
        </p:spPr>
        <p:txBody>
          <a:bodyPr/>
          <a:lstStyle/>
          <a:p>
            <a:r>
              <a:rPr lang="en-US" dirty="0" smtClean="0"/>
              <a:t>Clutch Actuator </a:t>
            </a:r>
            <a:r>
              <a:rPr lang="en-US" dirty="0"/>
              <a:t>M</a:t>
            </a:r>
            <a:r>
              <a:rPr lang="en-US" dirty="0" smtClean="0"/>
              <a:t>ount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9949" y="1830332"/>
            <a:ext cx="1901237" cy="147962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780751" y="5514484"/>
            <a:ext cx="1357760" cy="101252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9949" y="3418157"/>
            <a:ext cx="1901237" cy="149137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2012" y="5453526"/>
            <a:ext cx="1012527" cy="113444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12654" y="5035114"/>
            <a:ext cx="1901237" cy="1491011"/>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6812" y="4069688"/>
            <a:ext cx="1442258" cy="1231693"/>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47012" y="280582"/>
            <a:ext cx="1867872" cy="1471500"/>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1812" y="5390922"/>
            <a:ext cx="1016822" cy="1197047"/>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27162" y="3432868"/>
            <a:ext cx="1887721" cy="1476663"/>
          </a:xfrm>
          <a:prstGeom prst="rect">
            <a:avLst/>
          </a:prstGeom>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46812" y="1714758"/>
            <a:ext cx="1427923" cy="1042934"/>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27163" y="1847715"/>
            <a:ext cx="1887721" cy="1474618"/>
          </a:xfrm>
          <a:prstGeom prst="rect">
            <a:avLst/>
          </a:prstGeom>
        </p:spPr>
      </p:pic>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351212" y="5347957"/>
            <a:ext cx="1117820" cy="1231693"/>
          </a:xfrm>
          <a:prstGeom prst="rect">
            <a:avLst/>
          </a:prstGeom>
        </p:spPr>
      </p:pic>
      <p:pic>
        <p:nvPicPr>
          <p:cNvPr id="16" name="Picture 1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46812" y="5401483"/>
            <a:ext cx="1442258" cy="1124642"/>
          </a:xfrm>
          <a:prstGeom prst="rect">
            <a:avLst/>
          </a:prstGeom>
        </p:spPr>
      </p:pic>
      <p:pic>
        <p:nvPicPr>
          <p:cNvPr id="17" name="Pictur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41549" y="1098745"/>
            <a:ext cx="694444" cy="501543"/>
          </a:xfrm>
          <a:prstGeom prst="rect">
            <a:avLst/>
          </a:prstGeom>
        </p:spPr>
      </p:pic>
      <p:pic>
        <p:nvPicPr>
          <p:cNvPr id="18" name="Picture 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895240" y="267510"/>
            <a:ext cx="1905728" cy="1484572"/>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60773" y="1098745"/>
            <a:ext cx="721129" cy="497762"/>
          </a:xfrm>
          <a:prstGeom prst="rect">
            <a:avLst/>
          </a:prstGeom>
        </p:spPr>
      </p:pic>
      <p:pic>
        <p:nvPicPr>
          <p:cNvPr id="21" name="Picture 2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827163" y="5035114"/>
            <a:ext cx="1887721" cy="1476664"/>
          </a:xfrm>
          <a:prstGeom prst="rect">
            <a:avLst/>
          </a:prstGeom>
        </p:spPr>
      </p:pic>
      <p:pic>
        <p:nvPicPr>
          <p:cNvPr id="22" name="Picture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246812" y="2871606"/>
            <a:ext cx="1442258" cy="1093101"/>
          </a:xfrm>
          <a:prstGeom prst="rect">
            <a:avLst/>
          </a:prstGeom>
        </p:spPr>
      </p:pic>
      <p:pic>
        <p:nvPicPr>
          <p:cNvPr id="24" name="Picture 2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0701" y="1115918"/>
            <a:ext cx="5767675" cy="4164648"/>
          </a:xfrm>
          <a:prstGeom prst="rect">
            <a:avLst/>
          </a:prstGeom>
        </p:spPr>
      </p:pic>
    </p:spTree>
    <p:extLst>
      <p:ext uri="{BB962C8B-B14F-4D97-AF65-F5344CB8AC3E}">
        <p14:creationId xmlns:p14="http://schemas.microsoft.com/office/powerpoint/2010/main" val="90920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144001" cy="914400"/>
          </a:xfrm>
        </p:spPr>
        <p:txBody>
          <a:bodyPr/>
          <a:lstStyle/>
          <a:p>
            <a:pPr algn="ctr"/>
            <a:r>
              <a:rPr lang="en-US" dirty="0" smtClean="0"/>
              <a:t>Clutch Actuator Fabrication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5812" y="1600200"/>
            <a:ext cx="8077200" cy="4830483"/>
          </a:xfrm>
        </p:spPr>
      </p:pic>
    </p:spTree>
    <p:extLst>
      <p:ext uri="{BB962C8B-B14F-4D97-AF65-F5344CB8AC3E}">
        <p14:creationId xmlns:p14="http://schemas.microsoft.com/office/powerpoint/2010/main" val="294021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Clutch Actuator Mounting </a:t>
            </a:r>
            <a:r>
              <a:rPr lang="en-US" dirty="0"/>
              <a:t>L</a:t>
            </a:r>
            <a:r>
              <a:rPr lang="en-US" dirty="0" smtClean="0"/>
              <a:t>ocation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84812" y="2133598"/>
            <a:ext cx="6446188" cy="3855073"/>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28217"/>
          <a:stretch/>
        </p:blipFill>
        <p:spPr>
          <a:xfrm>
            <a:off x="379412" y="2133599"/>
            <a:ext cx="4627250" cy="3855073"/>
          </a:xfrm>
          <a:prstGeom prst="rect">
            <a:avLst/>
          </a:prstGeom>
        </p:spPr>
      </p:pic>
    </p:spTree>
    <p:extLst>
      <p:ext uri="{BB962C8B-B14F-4D97-AF65-F5344CB8AC3E}">
        <p14:creationId xmlns:p14="http://schemas.microsoft.com/office/powerpoint/2010/main" val="424446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81000"/>
            <a:ext cx="9144001" cy="838200"/>
          </a:xfrm>
        </p:spPr>
        <p:txBody>
          <a:bodyPr/>
          <a:lstStyle/>
          <a:p>
            <a:r>
              <a:rPr lang="en-US" dirty="0" err="1" smtClean="0"/>
              <a:t>Mech</a:t>
            </a:r>
            <a:r>
              <a:rPr lang="en-US" dirty="0" smtClean="0"/>
              <a:t> Lab Experiment</a:t>
            </a:r>
            <a:endParaRPr lang="en-US" dirty="0"/>
          </a:p>
        </p:txBody>
      </p:sp>
      <p:pic>
        <p:nvPicPr>
          <p:cNvPr id="4" name="VIDEO0034.3g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74812" y="1219200"/>
            <a:ext cx="8509000" cy="5105400"/>
          </a:xfrm>
        </p:spPr>
      </p:pic>
    </p:spTree>
    <p:extLst>
      <p:ext uri="{BB962C8B-B14F-4D97-AF65-F5344CB8AC3E}">
        <p14:creationId xmlns:p14="http://schemas.microsoft.com/office/powerpoint/2010/main" val="422159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457200"/>
            <a:ext cx="9144001" cy="685800"/>
          </a:xfrm>
        </p:spPr>
        <p:txBody>
          <a:bodyPr/>
          <a:lstStyle/>
          <a:p>
            <a:r>
              <a:rPr lang="en-US" dirty="0" err="1" smtClean="0"/>
              <a:t>Mech</a:t>
            </a:r>
            <a:r>
              <a:rPr lang="en-US" dirty="0" smtClean="0"/>
              <a:t> Lab Raw Data</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4612" y="1511298"/>
            <a:ext cx="8077200" cy="4654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a:spLocks noGrp="1"/>
          </p:cNvSpPr>
          <p:nvPr>
            <p:ph idx="1"/>
          </p:nvPr>
        </p:nvSpPr>
        <p:spPr>
          <a:xfrm>
            <a:off x="541421" y="1523999"/>
            <a:ext cx="2885991" cy="5054764"/>
          </a:xfrm>
        </p:spPr>
        <p:txBody>
          <a:bodyPr>
            <a:normAutofit fontScale="92500" lnSpcReduction="20000"/>
          </a:bodyPr>
          <a:lstStyle/>
          <a:p>
            <a:r>
              <a:rPr lang="en-US" dirty="0" smtClean="0"/>
              <a:t>We are picking up some noise on our interrupt pin.</a:t>
            </a:r>
          </a:p>
          <a:p>
            <a:r>
              <a:rPr lang="en-US" dirty="0" smtClean="0"/>
              <a:t>This causes what appear to be extremely high frequencies</a:t>
            </a:r>
          </a:p>
          <a:p>
            <a:r>
              <a:rPr lang="en-US" dirty="0" smtClean="0"/>
              <a:t>We thought that a pull down resistor on the 555 output might fix the problem we are having.</a:t>
            </a:r>
          </a:p>
          <a:p>
            <a:r>
              <a:rPr lang="en-US" dirty="0" smtClean="0"/>
              <a:t>Because that didn’t work, a software filter is used to remove the high frequency noise.</a:t>
            </a:r>
          </a:p>
          <a:p>
            <a:endParaRPr lang="en-US" dirty="0"/>
          </a:p>
        </p:txBody>
      </p:sp>
      <p:sp>
        <p:nvSpPr>
          <p:cNvPr id="4" name="TextBox 3"/>
          <p:cNvSpPr txBox="1"/>
          <p:nvPr/>
        </p:nvSpPr>
        <p:spPr>
          <a:xfrm>
            <a:off x="7354306" y="6209431"/>
            <a:ext cx="1137812" cy="369332"/>
          </a:xfrm>
          <a:prstGeom prst="rect">
            <a:avLst/>
          </a:prstGeom>
          <a:noFill/>
        </p:spPr>
        <p:txBody>
          <a:bodyPr wrap="none" rtlCol="0">
            <a:spAutoFit/>
          </a:bodyPr>
          <a:lstStyle/>
          <a:p>
            <a:r>
              <a:rPr lang="en-US" dirty="0" smtClean="0"/>
              <a:t>Time (</a:t>
            </a:r>
            <a:r>
              <a:rPr lang="en-US" dirty="0" err="1" smtClean="0"/>
              <a:t>ms</a:t>
            </a:r>
            <a:r>
              <a:rPr lang="en-US" dirty="0" smtClean="0"/>
              <a:t>)</a:t>
            </a:r>
            <a:endParaRPr lang="en-US" dirty="0"/>
          </a:p>
        </p:txBody>
      </p:sp>
      <p:sp>
        <p:nvSpPr>
          <p:cNvPr id="6" name="TextBox 5"/>
          <p:cNvSpPr txBox="1"/>
          <p:nvPr/>
        </p:nvSpPr>
        <p:spPr>
          <a:xfrm rot="16200000">
            <a:off x="2352158" y="3282434"/>
            <a:ext cx="2667001" cy="369332"/>
          </a:xfrm>
          <a:prstGeom prst="rect">
            <a:avLst/>
          </a:prstGeom>
          <a:noFill/>
        </p:spPr>
        <p:txBody>
          <a:bodyPr wrap="square" rtlCol="0">
            <a:spAutoFit/>
          </a:bodyPr>
          <a:lstStyle/>
          <a:p>
            <a:r>
              <a:rPr lang="en-US" dirty="0" smtClean="0"/>
              <a:t>Engine Frequency (Hz)</a:t>
            </a:r>
            <a:endParaRPr lang="en-US" dirty="0"/>
          </a:p>
        </p:txBody>
      </p:sp>
    </p:spTree>
    <p:extLst>
      <p:ext uri="{BB962C8B-B14F-4D97-AF65-F5344CB8AC3E}">
        <p14:creationId xmlns:p14="http://schemas.microsoft.com/office/powerpoint/2010/main" val="206004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Mech</a:t>
            </a:r>
            <a:r>
              <a:rPr lang="en-US" dirty="0" smtClean="0"/>
              <a:t> Lab Raw </a:t>
            </a:r>
            <a:r>
              <a:rPr lang="en-US" dirty="0"/>
              <a:t>D</a:t>
            </a:r>
            <a:r>
              <a:rPr lang="en-US" dirty="0" smtClean="0"/>
              <a:t>ata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7812" y="1828800"/>
            <a:ext cx="8973133" cy="4597663"/>
          </a:xfrm>
        </p:spPr>
      </p:pic>
    </p:spTree>
    <p:extLst>
      <p:ext uri="{BB962C8B-B14F-4D97-AF65-F5344CB8AC3E}">
        <p14:creationId xmlns:p14="http://schemas.microsoft.com/office/powerpoint/2010/main" val="387759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Mech</a:t>
            </a:r>
            <a:r>
              <a:rPr lang="en-US" dirty="0" smtClean="0"/>
              <a:t> Lab data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012" y="1867125"/>
            <a:ext cx="6248400" cy="36190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412" y="1676400"/>
            <a:ext cx="5017434" cy="4000500"/>
          </a:xfrm>
          <a:prstGeom prst="rect">
            <a:avLst/>
          </a:prstGeom>
        </p:spPr>
      </p:pic>
    </p:spTree>
    <p:extLst>
      <p:ext uri="{BB962C8B-B14F-4D97-AF65-F5344CB8AC3E}">
        <p14:creationId xmlns:p14="http://schemas.microsoft.com/office/powerpoint/2010/main" val="219128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2212" y="457200"/>
            <a:ext cx="3657600" cy="914400"/>
          </a:xfrm>
        </p:spPr>
        <p:txBody>
          <a:bodyPr/>
          <a:lstStyle/>
          <a:p>
            <a:r>
              <a:rPr lang="en-US" dirty="0" err="1" smtClean="0"/>
              <a:t>Mech</a:t>
            </a:r>
            <a:r>
              <a:rPr lang="en-US" dirty="0" smtClean="0"/>
              <a:t> Lab Data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334" y="2438400"/>
            <a:ext cx="5474592" cy="3812522"/>
          </a:xfrm>
        </p:spPr>
      </p:pic>
      <p:sp>
        <p:nvSpPr>
          <p:cNvPr id="5" name="TextBox 4"/>
          <p:cNvSpPr txBox="1"/>
          <p:nvPr/>
        </p:nvSpPr>
        <p:spPr>
          <a:xfrm>
            <a:off x="1846262" y="1840468"/>
            <a:ext cx="2019300" cy="369332"/>
          </a:xfrm>
          <a:prstGeom prst="rect">
            <a:avLst/>
          </a:prstGeom>
          <a:noFill/>
        </p:spPr>
        <p:txBody>
          <a:bodyPr wrap="square" rtlCol="0">
            <a:spAutoFit/>
          </a:bodyPr>
          <a:lstStyle/>
          <a:p>
            <a:r>
              <a:rPr lang="en-US" dirty="0" smtClean="0"/>
              <a:t>Linear Curve fit</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3614" y="2438400"/>
            <a:ext cx="5460998" cy="3809998"/>
          </a:xfrm>
          <a:prstGeom prst="rect">
            <a:avLst/>
          </a:prstGeom>
        </p:spPr>
      </p:pic>
      <p:sp>
        <p:nvSpPr>
          <p:cNvPr id="7" name="TextBox 6"/>
          <p:cNvSpPr txBox="1"/>
          <p:nvPr/>
        </p:nvSpPr>
        <p:spPr>
          <a:xfrm>
            <a:off x="7542212" y="1900324"/>
            <a:ext cx="2211439" cy="369332"/>
          </a:xfrm>
          <a:prstGeom prst="rect">
            <a:avLst/>
          </a:prstGeom>
          <a:noFill/>
        </p:spPr>
        <p:txBody>
          <a:bodyPr wrap="none" rtlCol="0">
            <a:spAutoFit/>
          </a:bodyPr>
          <a:lstStyle/>
          <a:p>
            <a:r>
              <a:rPr lang="en-US" dirty="0" smtClean="0"/>
              <a:t>Exponential Curve Fit</a:t>
            </a:r>
            <a:endParaRPr lang="en-US" dirty="0"/>
          </a:p>
        </p:txBody>
      </p:sp>
    </p:spTree>
    <p:extLst>
      <p:ext uri="{BB962C8B-B14F-4D97-AF65-F5344CB8AC3E}">
        <p14:creationId xmlns:p14="http://schemas.microsoft.com/office/powerpoint/2010/main" val="326337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12" y="25400"/>
            <a:ext cx="9144001" cy="609600"/>
          </a:xfrm>
        </p:spPr>
        <p:txBody>
          <a:bodyPr/>
          <a:lstStyle/>
          <a:p>
            <a:r>
              <a:rPr lang="en-US" dirty="0" smtClean="0"/>
              <a:t>Revised Wiring Diagram</a:t>
            </a:r>
            <a:endParaRPr lang="en-US" dirty="0"/>
          </a:p>
        </p:txBody>
      </p:sp>
      <p:sp>
        <p:nvSpPr>
          <p:cNvPr id="5" name="Content Placeholder 13"/>
          <p:cNvSpPr txBox="1">
            <a:spLocks/>
          </p:cNvSpPr>
          <p:nvPr/>
        </p:nvSpPr>
        <p:spPr>
          <a:xfrm>
            <a:off x="455613" y="762000"/>
            <a:ext cx="2971800" cy="5105400"/>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dirty="0" smtClean="0"/>
              <a:t>Wiring Diagram has been revised and most pin connections are now correct and permanent.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6012" y="914399"/>
            <a:ext cx="8305800" cy="5874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14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304800"/>
            <a:ext cx="9144001" cy="1371600"/>
          </a:xfrm>
        </p:spPr>
        <p:txBody>
          <a:bodyPr/>
          <a:lstStyle/>
          <a:p>
            <a:r>
              <a:rPr lang="en-US" dirty="0" smtClean="0"/>
              <a:t>Continuing Wiring</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6412" y="182378"/>
            <a:ext cx="3810000" cy="637082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8412" y="1905000"/>
            <a:ext cx="2779806" cy="4648200"/>
          </a:xfrm>
          <a:prstGeom prst="rect">
            <a:avLst/>
          </a:prstGeom>
        </p:spPr>
      </p:pic>
      <p:sp>
        <p:nvSpPr>
          <p:cNvPr id="6" name="Content Placeholder 13"/>
          <p:cNvSpPr txBox="1">
            <a:spLocks/>
          </p:cNvSpPr>
          <p:nvPr/>
        </p:nvSpPr>
        <p:spPr>
          <a:xfrm>
            <a:off x="531813" y="1904999"/>
            <a:ext cx="3048000" cy="4114801"/>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dirty="0" smtClean="0"/>
              <a:t>Most of the wiring is now complete.</a:t>
            </a:r>
          </a:p>
          <a:p>
            <a:r>
              <a:rPr lang="en-US" dirty="0" smtClean="0"/>
              <a:t>A label-maker is used to help keep all the wires in the correct place.</a:t>
            </a:r>
            <a:endParaRPr lang="en-US" dirty="0"/>
          </a:p>
        </p:txBody>
      </p:sp>
    </p:spTree>
    <p:extLst>
      <p:ext uri="{BB962C8B-B14F-4D97-AF65-F5344CB8AC3E}">
        <p14:creationId xmlns:p14="http://schemas.microsoft.com/office/powerpoint/2010/main" val="63576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Feedback &amp; Buttons</a:t>
            </a:r>
            <a:endParaRPr lang="en-US" dirty="0"/>
          </a:p>
        </p:txBody>
      </p:sp>
      <p:sp>
        <p:nvSpPr>
          <p:cNvPr id="3" name="Content Placeholder 2"/>
          <p:cNvSpPr>
            <a:spLocks noGrp="1"/>
          </p:cNvSpPr>
          <p:nvPr>
            <p:ph idx="1"/>
          </p:nvPr>
        </p:nvSpPr>
        <p:spPr/>
        <p:txBody>
          <a:bodyPr/>
          <a:lstStyle/>
          <a:p>
            <a:r>
              <a:rPr lang="en-US" dirty="0" smtClean="0"/>
              <a:t>For the purposes of debugging and  allowing the user to provide some feedback to the system such as asking the bike to go into neutral, buttons have been added.</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1212" y="3389122"/>
            <a:ext cx="4967098" cy="2970519"/>
          </a:xfrm>
          <a:prstGeom prst="rect">
            <a:avLst/>
          </a:prstGeom>
        </p:spPr>
      </p:pic>
      <p:sp>
        <p:nvSpPr>
          <p:cNvPr id="5" name="Flowchart: Process 4"/>
          <p:cNvSpPr/>
          <p:nvPr/>
        </p:nvSpPr>
        <p:spPr>
          <a:xfrm>
            <a:off x="5561012" y="5257800"/>
            <a:ext cx="1676400" cy="533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Buttons &amp; LEDs</a:t>
            </a:r>
            <a:endParaRPr lang="en-US" dirty="0"/>
          </a:p>
        </p:txBody>
      </p:sp>
    </p:spTree>
    <p:extLst>
      <p:ext uri="{BB962C8B-B14F-4D97-AF65-F5344CB8AC3E}">
        <p14:creationId xmlns:p14="http://schemas.microsoft.com/office/powerpoint/2010/main" val="246791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228600"/>
            <a:ext cx="9144001" cy="1371600"/>
          </a:xfrm>
        </p:spPr>
        <p:txBody>
          <a:bodyPr/>
          <a:lstStyle/>
          <a:p>
            <a:r>
              <a:rPr lang="en-US" dirty="0" smtClean="0"/>
              <a:t>LEDs and Buttons</a:t>
            </a:r>
            <a:endParaRPr lang="en-US" dirty="0"/>
          </a:p>
        </p:txBody>
      </p:sp>
      <p:pic>
        <p:nvPicPr>
          <p:cNvPr id="4" name="VIDEO0035.3g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13012" y="1524000"/>
            <a:ext cx="6858000" cy="4114800"/>
          </a:xfrm>
        </p:spPr>
      </p:pic>
    </p:spTree>
    <p:extLst>
      <p:ext uri="{BB962C8B-B14F-4D97-AF65-F5344CB8AC3E}">
        <p14:creationId xmlns:p14="http://schemas.microsoft.com/office/powerpoint/2010/main" val="404182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Button wiring</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7212" y="1887940"/>
            <a:ext cx="5601184"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8" descr="http://www.cooking-hacks.com/media/catalog/product/cache/1/image/9df78eab33525d08d6e5fb8d27136e95/m/o/momentary_push_button_switch-12mm_squa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2" y="190500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42012" y="5481935"/>
            <a:ext cx="4495800" cy="923330"/>
          </a:xfrm>
          <a:prstGeom prst="rect">
            <a:avLst/>
          </a:prstGeom>
          <a:noFill/>
        </p:spPr>
        <p:txBody>
          <a:bodyPr wrap="square" rtlCol="0">
            <a:spAutoFit/>
          </a:bodyPr>
          <a:lstStyle/>
          <a:p>
            <a:r>
              <a:rPr lang="en-US" dirty="0" smtClean="0"/>
              <a:t>The pull down resistor prevents the Arduino fro picking up noise and thinking it is a button push </a:t>
            </a:r>
            <a:endParaRPr lang="en-US" dirty="0"/>
          </a:p>
        </p:txBody>
      </p:sp>
    </p:spTree>
    <p:extLst>
      <p:ext uri="{BB962C8B-B14F-4D97-AF65-F5344CB8AC3E}">
        <p14:creationId xmlns:p14="http://schemas.microsoft.com/office/powerpoint/2010/main" val="324272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304800"/>
            <a:ext cx="9144001" cy="762000"/>
          </a:xfrm>
        </p:spPr>
        <p:txBody>
          <a:bodyPr/>
          <a:lstStyle/>
          <a:p>
            <a:r>
              <a:rPr lang="en-US" dirty="0" smtClean="0"/>
              <a:t>Button Code &amp; </a:t>
            </a:r>
            <a:r>
              <a:rPr lang="en-US" dirty="0" err="1" smtClean="0"/>
              <a:t>Debouncing</a:t>
            </a:r>
            <a:endParaRPr lang="en-US" dirty="0"/>
          </a:p>
        </p:txBody>
      </p:sp>
      <p:sp>
        <p:nvSpPr>
          <p:cNvPr id="3" name="Content Placeholder 2"/>
          <p:cNvSpPr>
            <a:spLocks noGrp="1"/>
          </p:cNvSpPr>
          <p:nvPr>
            <p:ph idx="1"/>
          </p:nvPr>
        </p:nvSpPr>
        <p:spPr>
          <a:xfrm>
            <a:off x="1636712" y="1293427"/>
            <a:ext cx="4648199" cy="1678374"/>
          </a:xfrm>
        </p:spPr>
        <p:txBody>
          <a:bodyPr/>
          <a:lstStyle/>
          <a:p>
            <a:r>
              <a:rPr lang="en-US" dirty="0" err="1" smtClean="0"/>
              <a:t>Debouncing</a:t>
            </a:r>
            <a:r>
              <a:rPr lang="en-US" dirty="0" smtClean="0"/>
              <a:t> refers to preventing a single button push from reading as multiple button pushes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5735" y="1097745"/>
            <a:ext cx="5442964" cy="4922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152499" y="609600"/>
            <a:ext cx="2895600" cy="369332"/>
          </a:xfrm>
          <a:prstGeom prst="rect">
            <a:avLst/>
          </a:prstGeom>
          <a:noFill/>
        </p:spPr>
        <p:txBody>
          <a:bodyPr wrap="square" rtlCol="0">
            <a:spAutoFit/>
          </a:bodyPr>
          <a:lstStyle/>
          <a:p>
            <a:r>
              <a:rPr lang="en-US" dirty="0" smtClean="0"/>
              <a:t>Denouncing code</a:t>
            </a:r>
            <a:endParaRPr lang="en-US" dirty="0"/>
          </a:p>
        </p:txBody>
      </p:sp>
      <p:pic>
        <p:nvPicPr>
          <p:cNvPr id="4102" name="Picture 6"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1" y="2819400"/>
            <a:ext cx="4437783"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36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228600"/>
            <a:ext cx="9144001" cy="1371600"/>
          </a:xfrm>
        </p:spPr>
        <p:txBody>
          <a:bodyPr/>
          <a:lstStyle/>
          <a:p>
            <a:r>
              <a:rPr lang="en-US" dirty="0" smtClean="0"/>
              <a:t>State Change Detection</a:t>
            </a:r>
            <a:endParaRPr lang="en-US" dirty="0"/>
          </a:p>
        </p:txBody>
      </p:sp>
      <p:sp>
        <p:nvSpPr>
          <p:cNvPr id="3" name="Content Placeholder 2"/>
          <p:cNvSpPr>
            <a:spLocks noGrp="1"/>
          </p:cNvSpPr>
          <p:nvPr>
            <p:ph idx="1"/>
          </p:nvPr>
        </p:nvSpPr>
        <p:spPr>
          <a:xfrm>
            <a:off x="1522413" y="1904999"/>
            <a:ext cx="4724399" cy="4114801"/>
          </a:xfrm>
        </p:spPr>
        <p:txBody>
          <a:bodyPr/>
          <a:lstStyle/>
          <a:p>
            <a:r>
              <a:rPr lang="en-US" dirty="0" smtClean="0"/>
              <a:t>This will allow us to set the shift state to neutral or change what information the LCD is displaying.</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612" y="762000"/>
            <a:ext cx="527105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582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457200"/>
            <a:ext cx="9144001" cy="685800"/>
          </a:xfrm>
        </p:spPr>
        <p:txBody>
          <a:bodyPr/>
          <a:lstStyle/>
          <a:p>
            <a:r>
              <a:rPr lang="en-US" dirty="0" smtClean="0"/>
              <a:t>Arduino Mega Stopped </a:t>
            </a:r>
            <a:r>
              <a:rPr lang="en-US" dirty="0"/>
              <a:t>W</a:t>
            </a:r>
            <a:r>
              <a:rPr lang="en-US" dirty="0" smtClean="0"/>
              <a:t>orking</a:t>
            </a:r>
            <a:endParaRPr lang="en-US" dirty="0"/>
          </a:p>
        </p:txBody>
      </p:sp>
      <p:sp>
        <p:nvSpPr>
          <p:cNvPr id="3" name="Content Placeholder 2"/>
          <p:cNvSpPr>
            <a:spLocks noGrp="1"/>
          </p:cNvSpPr>
          <p:nvPr>
            <p:ph idx="1"/>
          </p:nvPr>
        </p:nvSpPr>
        <p:spPr>
          <a:xfrm>
            <a:off x="1522412" y="1278749"/>
            <a:ext cx="9134391" cy="2531252"/>
          </a:xfrm>
        </p:spPr>
        <p:txBody>
          <a:bodyPr/>
          <a:lstStyle/>
          <a:p>
            <a:r>
              <a:rPr lang="en-US" dirty="0" err="1" smtClean="0"/>
              <a:t>Arduinos</a:t>
            </a:r>
            <a:r>
              <a:rPr lang="en-US" dirty="0" smtClean="0"/>
              <a:t> have a communication chip which allows code to be loaded directly from a USB connection.</a:t>
            </a:r>
          </a:p>
          <a:p>
            <a:r>
              <a:rPr lang="en-US" dirty="0" smtClean="0"/>
              <a:t>To communicate directly a boot loader needs to be burned onto the card. If the boot loader is working properly the LED attached to pin 13 will blink when the reset button is pushed.</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7412" y="3343141"/>
            <a:ext cx="4800600" cy="2870947"/>
          </a:xfrm>
          <a:prstGeom prst="rect">
            <a:avLst/>
          </a:prstGeom>
        </p:spPr>
      </p:pic>
      <p:sp>
        <p:nvSpPr>
          <p:cNvPr id="5" name="Line Callout 2 4"/>
          <p:cNvSpPr/>
          <p:nvPr/>
        </p:nvSpPr>
        <p:spPr>
          <a:xfrm flipH="1">
            <a:off x="1293812" y="4038599"/>
            <a:ext cx="1524000" cy="457201"/>
          </a:xfrm>
          <a:prstGeom prst="borderCallout2">
            <a:avLst>
              <a:gd name="adj1" fmla="val 18750"/>
              <a:gd name="adj2" fmla="val -8333"/>
              <a:gd name="adj3" fmla="val 18750"/>
              <a:gd name="adj4" fmla="val -16667"/>
              <a:gd name="adj5" fmla="val 61393"/>
              <a:gd name="adj6" fmla="val -158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Pin 13 LED</a:t>
            </a:r>
            <a:endParaRPr lang="en-US" dirty="0"/>
          </a:p>
        </p:txBody>
      </p:sp>
      <p:sp>
        <p:nvSpPr>
          <p:cNvPr id="6" name="Line Callout 2 5"/>
          <p:cNvSpPr/>
          <p:nvPr/>
        </p:nvSpPr>
        <p:spPr>
          <a:xfrm>
            <a:off x="8837612" y="4267199"/>
            <a:ext cx="1447800" cy="381002"/>
          </a:xfrm>
          <a:prstGeom prst="borderCallout2">
            <a:avLst>
              <a:gd name="adj1" fmla="val 18750"/>
              <a:gd name="adj2" fmla="val -8333"/>
              <a:gd name="adj3" fmla="val 18750"/>
              <a:gd name="adj4" fmla="val -16667"/>
              <a:gd name="adj5" fmla="val 103807"/>
              <a:gd name="adj6" fmla="val -1291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Reset button</a:t>
            </a:r>
            <a:endParaRPr lang="en-US" dirty="0"/>
          </a:p>
        </p:txBody>
      </p:sp>
    </p:spTree>
    <p:extLst>
      <p:ext uri="{BB962C8B-B14F-4D97-AF65-F5344CB8AC3E}">
        <p14:creationId xmlns:p14="http://schemas.microsoft.com/office/powerpoint/2010/main" val="240071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228600"/>
            <a:ext cx="9144001" cy="762000"/>
          </a:xfrm>
        </p:spPr>
        <p:txBody>
          <a:bodyPr/>
          <a:lstStyle/>
          <a:p>
            <a:r>
              <a:rPr lang="en-US" dirty="0" smtClean="0"/>
              <a:t>Re-burning the </a:t>
            </a:r>
            <a:r>
              <a:rPr lang="en-US" dirty="0" err="1"/>
              <a:t>B</a:t>
            </a:r>
            <a:r>
              <a:rPr lang="en-US" dirty="0" err="1" smtClean="0"/>
              <a:t>ootloader</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7245" y="1074446"/>
            <a:ext cx="4539358" cy="2430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759" y="1066800"/>
            <a:ext cx="4800600" cy="2870947"/>
          </a:xfrm>
          <a:prstGeom prst="rect">
            <a:avLst/>
          </a:prstGeom>
        </p:spPr>
      </p:pic>
      <p:sp>
        <p:nvSpPr>
          <p:cNvPr id="4" name="Line Callout 2 3"/>
          <p:cNvSpPr/>
          <p:nvPr/>
        </p:nvSpPr>
        <p:spPr>
          <a:xfrm>
            <a:off x="5705943" y="2021178"/>
            <a:ext cx="1219200" cy="481095"/>
          </a:xfrm>
          <a:prstGeom prst="borderCallout2">
            <a:avLst>
              <a:gd name="adj1" fmla="val 18750"/>
              <a:gd name="adj2" fmla="val -8333"/>
              <a:gd name="adj3" fmla="val 19877"/>
              <a:gd name="adj4" fmla="val -30629"/>
              <a:gd name="adj5" fmla="val 58415"/>
              <a:gd name="adj6" fmla="val -1377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ICSP pins</a:t>
            </a:r>
            <a:endParaRPr lang="en-US" dirty="0"/>
          </a:p>
        </p:txBody>
      </p:sp>
      <p:pic>
        <p:nvPicPr>
          <p:cNvPr id="1028" name="Picture 4" descr="http://www.atmel.com/Images/AVRIS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012" y="4962391"/>
            <a:ext cx="1219200" cy="16764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265612" y="4151221"/>
            <a:ext cx="2303387" cy="369332"/>
          </a:xfrm>
          <a:prstGeom prst="rect">
            <a:avLst/>
          </a:prstGeom>
          <a:noFill/>
        </p:spPr>
        <p:txBody>
          <a:bodyPr wrap="none" rtlCol="0">
            <a:spAutoFit/>
          </a:bodyPr>
          <a:lstStyle/>
          <a:p>
            <a:r>
              <a:rPr lang="en-US" dirty="0" smtClean="0"/>
              <a:t>We need one of these.</a:t>
            </a:r>
            <a:endParaRPr lang="en-US" dirty="0"/>
          </a:p>
        </p:txBody>
      </p:sp>
      <p:pic>
        <p:nvPicPr>
          <p:cNvPr id="1030" name="Picture 6" descr="http://farm2.staticflickr.com/1388/531946274_dcd8763cda_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812" y="5038592"/>
            <a:ext cx="21336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arduino.cc/en/uploads/Hacking/programmer_in_adap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7245" y="5203436"/>
            <a:ext cx="1810055" cy="13558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rduino.cc/en/uploads/Hacking/programmer_schemati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66212" y="5203436"/>
            <a:ext cx="2756487" cy="135583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502333" y="4593059"/>
            <a:ext cx="954557" cy="369332"/>
          </a:xfrm>
          <a:prstGeom prst="rect">
            <a:avLst/>
          </a:prstGeom>
          <a:noFill/>
        </p:spPr>
        <p:txBody>
          <a:bodyPr wrap="none" rtlCol="0">
            <a:spAutoFit/>
          </a:bodyPr>
          <a:lstStyle/>
          <a:p>
            <a:r>
              <a:rPr lang="en-US" dirty="0" smtClean="0"/>
              <a:t>AVR ISP</a:t>
            </a:r>
            <a:endParaRPr lang="en-US" dirty="0"/>
          </a:p>
        </p:txBody>
      </p:sp>
      <p:sp>
        <p:nvSpPr>
          <p:cNvPr id="13" name="TextBox 12"/>
          <p:cNvSpPr txBox="1"/>
          <p:nvPr/>
        </p:nvSpPr>
        <p:spPr>
          <a:xfrm>
            <a:off x="3875918" y="4636532"/>
            <a:ext cx="1375698" cy="369332"/>
          </a:xfrm>
          <a:prstGeom prst="rect">
            <a:avLst/>
          </a:prstGeom>
          <a:noFill/>
        </p:spPr>
        <p:txBody>
          <a:bodyPr wrap="none" rtlCol="0">
            <a:spAutoFit/>
          </a:bodyPr>
          <a:lstStyle/>
          <a:p>
            <a:r>
              <a:rPr lang="en-US" dirty="0" smtClean="0"/>
              <a:t>USB tiny ISP</a:t>
            </a:r>
            <a:endParaRPr lang="en-US" dirty="0"/>
          </a:p>
        </p:txBody>
      </p:sp>
      <p:sp>
        <p:nvSpPr>
          <p:cNvPr id="14" name="TextBox 13"/>
          <p:cNvSpPr txBox="1"/>
          <p:nvPr/>
        </p:nvSpPr>
        <p:spPr>
          <a:xfrm>
            <a:off x="7762265" y="4677315"/>
            <a:ext cx="2607893" cy="369332"/>
          </a:xfrm>
          <a:prstGeom prst="rect">
            <a:avLst/>
          </a:prstGeom>
          <a:noFill/>
        </p:spPr>
        <p:txBody>
          <a:bodyPr wrap="none" rtlCol="0">
            <a:spAutoFit/>
          </a:bodyPr>
          <a:lstStyle/>
          <a:p>
            <a:r>
              <a:rPr lang="en-US" dirty="0" smtClean="0"/>
              <a:t>Parallel Port Programmer</a:t>
            </a:r>
            <a:endParaRPr lang="en-US" dirty="0"/>
          </a:p>
        </p:txBody>
      </p:sp>
    </p:spTree>
    <p:extLst>
      <p:ext uri="{BB962C8B-B14F-4D97-AF65-F5344CB8AC3E}">
        <p14:creationId xmlns:p14="http://schemas.microsoft.com/office/powerpoint/2010/main" val="276178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0"/>
            <a:ext cx="9144001" cy="1371600"/>
          </a:xfrm>
        </p:spPr>
        <p:txBody>
          <a:bodyPr/>
          <a:lstStyle/>
          <a:p>
            <a:r>
              <a:rPr lang="en-US" dirty="0" smtClean="0"/>
              <a:t>Re-burning the </a:t>
            </a:r>
            <a:r>
              <a:rPr lang="en-US" dirty="0" err="1" smtClean="0"/>
              <a:t>Bootloader</a:t>
            </a:r>
            <a:endParaRPr lang="en-US" dirty="0"/>
          </a:p>
        </p:txBody>
      </p:sp>
      <p:sp>
        <p:nvSpPr>
          <p:cNvPr id="3" name="Content Placeholder 2"/>
          <p:cNvSpPr>
            <a:spLocks noGrp="1"/>
          </p:cNvSpPr>
          <p:nvPr>
            <p:ph idx="1"/>
          </p:nvPr>
        </p:nvSpPr>
        <p:spPr>
          <a:xfrm>
            <a:off x="1522413" y="1904999"/>
            <a:ext cx="5562599" cy="4648201"/>
          </a:xfrm>
        </p:spPr>
        <p:txBody>
          <a:bodyPr/>
          <a:lstStyle/>
          <a:p>
            <a:r>
              <a:rPr lang="en-US" dirty="0" smtClean="0"/>
              <a:t>We started building a parallel port programmer and were looking for an old computer with a 25 pin parallel port.</a:t>
            </a:r>
          </a:p>
          <a:p>
            <a:r>
              <a:rPr lang="en-US" dirty="0" smtClean="0"/>
              <a:t>Found someone in Barrows who had a couple of different types of programmers.</a:t>
            </a:r>
          </a:p>
          <a:p>
            <a:r>
              <a:rPr lang="en-US" dirty="0" smtClean="0"/>
              <a:t>No Luck!</a:t>
            </a:r>
          </a:p>
          <a:p>
            <a:r>
              <a:rPr lang="en-US" dirty="0" smtClean="0"/>
              <a:t>It appears that the USB communication chip got fried somehow.</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412" y="1143000"/>
            <a:ext cx="4762500"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58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1" y="381000"/>
            <a:ext cx="9144001" cy="990600"/>
          </a:xfrm>
        </p:spPr>
        <p:txBody>
          <a:bodyPr/>
          <a:lstStyle/>
          <a:p>
            <a:pPr algn="ctr"/>
            <a:r>
              <a:rPr lang="en-US" dirty="0" smtClean="0"/>
              <a:t>New Arduino Powering Method</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6390248" y="999564"/>
            <a:ext cx="3827928" cy="6400800"/>
          </a:xfrm>
        </p:spPr>
      </p:pic>
      <p:sp>
        <p:nvSpPr>
          <p:cNvPr id="6" name="Content Placeholder 2"/>
          <p:cNvSpPr txBox="1">
            <a:spLocks/>
          </p:cNvSpPr>
          <p:nvPr/>
        </p:nvSpPr>
        <p:spPr>
          <a:xfrm>
            <a:off x="494807" y="1981200"/>
            <a:ext cx="4456605" cy="4114800"/>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dirty="0"/>
              <a:t>Because the chip got fried we were worried that the way we were powering it may have been responsible.</a:t>
            </a:r>
          </a:p>
          <a:p>
            <a:r>
              <a:rPr lang="en-US" dirty="0" smtClean="0"/>
              <a:t>We are now powering the Arduino directly off of 12 volts.</a:t>
            </a:r>
          </a:p>
          <a:p>
            <a:r>
              <a:rPr lang="en-US" dirty="0" smtClean="0"/>
              <a:t>Only concern with this method is that the power converter on the Arduino does generate some heat.</a:t>
            </a:r>
            <a:endParaRPr lang="en-US" dirty="0"/>
          </a:p>
        </p:txBody>
      </p:sp>
      <p:sp>
        <p:nvSpPr>
          <p:cNvPr id="7" name="Line Callout 2 6"/>
          <p:cNvSpPr/>
          <p:nvPr/>
        </p:nvSpPr>
        <p:spPr>
          <a:xfrm>
            <a:off x="9980612" y="1981200"/>
            <a:ext cx="1371600" cy="272293"/>
          </a:xfrm>
          <a:prstGeom prst="borderCallout2">
            <a:avLst>
              <a:gd name="adj1" fmla="val 18750"/>
              <a:gd name="adj2" fmla="val -8333"/>
              <a:gd name="adj3" fmla="val 18750"/>
              <a:gd name="adj4" fmla="val -16667"/>
              <a:gd name="adj5" fmla="val 871402"/>
              <a:gd name="adj6" fmla="val -950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12 volt plug</a:t>
            </a:r>
            <a:endParaRPr lang="en-US" dirty="0"/>
          </a:p>
        </p:txBody>
      </p:sp>
    </p:spTree>
    <p:extLst>
      <p:ext uri="{BB962C8B-B14F-4D97-AF65-F5344CB8AC3E}">
        <p14:creationId xmlns:p14="http://schemas.microsoft.com/office/powerpoint/2010/main" val="1585965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&amp; subroutines</a:t>
            </a:r>
            <a:endParaRPr lang="en-US" dirty="0"/>
          </a:p>
        </p:txBody>
      </p:sp>
      <p:sp>
        <p:nvSpPr>
          <p:cNvPr id="3" name="Content Placeholder 2"/>
          <p:cNvSpPr>
            <a:spLocks noGrp="1"/>
          </p:cNvSpPr>
          <p:nvPr>
            <p:ph idx="1"/>
          </p:nvPr>
        </p:nvSpPr>
        <p:spPr/>
        <p:txBody>
          <a:bodyPr/>
          <a:lstStyle/>
          <a:p>
            <a:r>
              <a:rPr lang="en-US" dirty="0" smtClean="0"/>
              <a:t>All coding is essentially finished.</a:t>
            </a:r>
          </a:p>
          <a:p>
            <a:r>
              <a:rPr lang="en-US" dirty="0" smtClean="0"/>
              <a:t>More testing needs to be done, however the program has been written.</a:t>
            </a:r>
          </a:p>
          <a:p>
            <a:r>
              <a:rPr lang="en-US" dirty="0" smtClean="0"/>
              <a:t>The coding has largely been done in “subroutines” to break up the code into more manageable chunks. This also allows us to call the same code in multiple places. </a:t>
            </a:r>
            <a:endParaRPr lang="en-US" dirty="0"/>
          </a:p>
        </p:txBody>
      </p:sp>
    </p:spTree>
    <p:extLst>
      <p:ext uri="{BB962C8B-B14F-4D97-AF65-F5344CB8AC3E}">
        <p14:creationId xmlns:p14="http://schemas.microsoft.com/office/powerpoint/2010/main" val="207459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2812" y="2286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Read Values</a:t>
            </a:r>
            <a:endParaRPr lang="en-US" dirty="0"/>
          </a:p>
        </p:txBody>
      </p:sp>
      <p:sp>
        <p:nvSpPr>
          <p:cNvPr id="5" name="Rectangle 4"/>
          <p:cNvSpPr/>
          <p:nvPr/>
        </p:nvSpPr>
        <p:spPr>
          <a:xfrm>
            <a:off x="4722812" y="9144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Wheel and Engine Speed Calculation</a:t>
            </a:r>
            <a:endParaRPr lang="en-US" dirty="0"/>
          </a:p>
        </p:txBody>
      </p:sp>
      <p:sp>
        <p:nvSpPr>
          <p:cNvPr id="6" name="Rectangle 5"/>
          <p:cNvSpPr/>
          <p:nvPr/>
        </p:nvSpPr>
        <p:spPr>
          <a:xfrm>
            <a:off x="4722812" y="1600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Check Buttons</a:t>
            </a:r>
            <a:endParaRPr lang="en-US" dirty="0"/>
          </a:p>
        </p:txBody>
      </p:sp>
      <p:sp>
        <p:nvSpPr>
          <p:cNvPr id="7" name="Rectangle 6"/>
          <p:cNvSpPr/>
          <p:nvPr/>
        </p:nvSpPr>
        <p:spPr>
          <a:xfrm>
            <a:off x="2120900" y="3505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Engine Start</a:t>
            </a:r>
            <a:endParaRPr lang="en-US" dirty="0"/>
          </a:p>
        </p:txBody>
      </p:sp>
      <p:sp>
        <p:nvSpPr>
          <p:cNvPr id="8" name="Rectangle 7"/>
          <p:cNvSpPr/>
          <p:nvPr/>
        </p:nvSpPr>
        <p:spPr>
          <a:xfrm>
            <a:off x="7362824" y="3505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Get Going</a:t>
            </a:r>
            <a:endParaRPr lang="en-US" dirty="0"/>
          </a:p>
        </p:txBody>
      </p:sp>
      <p:sp>
        <p:nvSpPr>
          <p:cNvPr id="9" name="Rectangle 8"/>
          <p:cNvSpPr/>
          <p:nvPr/>
        </p:nvSpPr>
        <p:spPr>
          <a:xfrm>
            <a:off x="9599612" y="3505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Go Again</a:t>
            </a:r>
            <a:endParaRPr lang="en-US" dirty="0"/>
          </a:p>
        </p:txBody>
      </p:sp>
      <p:sp>
        <p:nvSpPr>
          <p:cNvPr id="10" name="Rectangle 9"/>
          <p:cNvSpPr/>
          <p:nvPr/>
        </p:nvSpPr>
        <p:spPr>
          <a:xfrm>
            <a:off x="4722812" y="3505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Drive By Wire</a:t>
            </a:r>
            <a:endParaRPr lang="en-US" dirty="0"/>
          </a:p>
        </p:txBody>
      </p:sp>
      <p:sp>
        <p:nvSpPr>
          <p:cNvPr id="11" name="Rectangle 10"/>
          <p:cNvSpPr/>
          <p:nvPr/>
        </p:nvSpPr>
        <p:spPr>
          <a:xfrm>
            <a:off x="4722812" y="41910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Find Gear</a:t>
            </a:r>
            <a:endParaRPr lang="en-US" dirty="0"/>
          </a:p>
        </p:txBody>
      </p:sp>
      <p:sp>
        <p:nvSpPr>
          <p:cNvPr id="13" name="Rectangle 12"/>
          <p:cNvSpPr/>
          <p:nvPr/>
        </p:nvSpPr>
        <p:spPr>
          <a:xfrm>
            <a:off x="4697412" y="58674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LCD</a:t>
            </a:r>
            <a:endParaRPr lang="en-US" dirty="0"/>
          </a:p>
        </p:txBody>
      </p:sp>
      <p:sp>
        <p:nvSpPr>
          <p:cNvPr id="14" name="Flowchart: Decision 13"/>
          <p:cNvSpPr/>
          <p:nvPr/>
        </p:nvSpPr>
        <p:spPr>
          <a:xfrm>
            <a:off x="4464048" y="2286000"/>
            <a:ext cx="2362200" cy="109855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Decisions!</a:t>
            </a:r>
            <a:endParaRPr lang="en-US" dirty="0"/>
          </a:p>
        </p:txBody>
      </p:sp>
      <p:sp>
        <p:nvSpPr>
          <p:cNvPr id="15" name="Rectangle 14"/>
          <p:cNvSpPr/>
          <p:nvPr/>
        </p:nvSpPr>
        <p:spPr>
          <a:xfrm>
            <a:off x="23812" y="35052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Stopping</a:t>
            </a:r>
            <a:endParaRPr lang="en-US" dirty="0"/>
          </a:p>
        </p:txBody>
      </p:sp>
      <p:sp>
        <p:nvSpPr>
          <p:cNvPr id="16" name="Rectangle 15"/>
          <p:cNvSpPr/>
          <p:nvPr/>
        </p:nvSpPr>
        <p:spPr>
          <a:xfrm>
            <a:off x="7362824" y="5854700"/>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Shift</a:t>
            </a:r>
            <a:endParaRPr lang="en-US" dirty="0"/>
          </a:p>
        </p:txBody>
      </p:sp>
      <p:cxnSp>
        <p:nvCxnSpPr>
          <p:cNvPr id="18" name="Straight Arrow Connector 17"/>
          <p:cNvCxnSpPr>
            <a:stCxn id="4" idx="2"/>
            <a:endCxn id="5" idx="0"/>
          </p:cNvCxnSpPr>
          <p:nvPr/>
        </p:nvCxnSpPr>
        <p:spPr>
          <a:xfrm>
            <a:off x="5675312" y="7620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661024" y="14478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645148" y="21336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645148" y="338455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637212" y="40386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661024" y="47244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675312" y="57150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8315324" y="2835275"/>
            <a:ext cx="0" cy="669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0552112" y="2835275"/>
            <a:ext cx="0" cy="7016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073400" y="2835275"/>
            <a:ext cx="0" cy="714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976312" y="2835275"/>
            <a:ext cx="0" cy="714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4" idx="1"/>
          </p:cNvCxnSpPr>
          <p:nvPr/>
        </p:nvCxnSpPr>
        <p:spPr>
          <a:xfrm flipH="1">
            <a:off x="976312" y="2835275"/>
            <a:ext cx="348773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4" idx="3"/>
          </p:cNvCxnSpPr>
          <p:nvPr/>
        </p:nvCxnSpPr>
        <p:spPr>
          <a:xfrm>
            <a:off x="6826248" y="2835275"/>
            <a:ext cx="37258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812756" y="5267325"/>
            <a:ext cx="15025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6" idx="0"/>
          </p:cNvCxnSpPr>
          <p:nvPr/>
        </p:nvCxnSpPr>
        <p:spPr>
          <a:xfrm>
            <a:off x="8315324" y="5267325"/>
            <a:ext cx="0" cy="587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9" idx="2"/>
          </p:cNvCxnSpPr>
          <p:nvPr/>
        </p:nvCxnSpPr>
        <p:spPr>
          <a:xfrm>
            <a:off x="10552112" y="4038600"/>
            <a:ext cx="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8" idx="2"/>
          </p:cNvCxnSpPr>
          <p:nvPr/>
        </p:nvCxnSpPr>
        <p:spPr>
          <a:xfrm>
            <a:off x="8315324" y="4038600"/>
            <a:ext cx="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7008812" y="4457700"/>
            <a:ext cx="3543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7008812" y="3460750"/>
            <a:ext cx="0" cy="99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5675312" y="3460750"/>
            <a:ext cx="13335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962024" y="3975100"/>
            <a:ext cx="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3073400" y="4038600"/>
            <a:ext cx="0" cy="355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976312" y="4394200"/>
            <a:ext cx="3543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4519612" y="3397250"/>
            <a:ext cx="0" cy="996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endCxn id="14" idx="2"/>
          </p:cNvCxnSpPr>
          <p:nvPr/>
        </p:nvCxnSpPr>
        <p:spPr>
          <a:xfrm flipV="1">
            <a:off x="4519612" y="3384550"/>
            <a:ext cx="1125536" cy="12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16" idx="2"/>
          </p:cNvCxnSpPr>
          <p:nvPr/>
        </p:nvCxnSpPr>
        <p:spPr>
          <a:xfrm>
            <a:off x="8315324" y="6388100"/>
            <a:ext cx="0" cy="165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7008812" y="6553200"/>
            <a:ext cx="1306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7008812" y="5854700"/>
            <a:ext cx="0" cy="698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H="1" flipV="1">
            <a:off x="5789612" y="5791200"/>
            <a:ext cx="1219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7" name="Flowchart: Decision 76"/>
          <p:cNvSpPr/>
          <p:nvPr/>
        </p:nvSpPr>
        <p:spPr>
          <a:xfrm>
            <a:off x="4302918" y="4832350"/>
            <a:ext cx="2693988" cy="86995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Shift Point Determination</a:t>
            </a:r>
          </a:p>
        </p:txBody>
      </p:sp>
      <p:sp>
        <p:nvSpPr>
          <p:cNvPr id="80" name="TextBox 79"/>
          <p:cNvSpPr txBox="1"/>
          <p:nvPr/>
        </p:nvSpPr>
        <p:spPr>
          <a:xfrm>
            <a:off x="455612" y="495300"/>
            <a:ext cx="3276600" cy="646331"/>
          </a:xfrm>
          <a:prstGeom prst="rect">
            <a:avLst/>
          </a:prstGeom>
          <a:noFill/>
        </p:spPr>
        <p:txBody>
          <a:bodyPr wrap="square" rtlCol="0">
            <a:spAutoFit/>
          </a:bodyPr>
          <a:lstStyle/>
          <a:p>
            <a:r>
              <a:rPr lang="en-US" sz="3600" dirty="0" smtClean="0"/>
              <a:t>Block Diagram</a:t>
            </a:r>
            <a:endParaRPr lang="en-US" sz="3600" dirty="0"/>
          </a:p>
        </p:txBody>
      </p:sp>
    </p:spTree>
    <p:extLst>
      <p:ext uri="{BB962C8B-B14F-4D97-AF65-F5344CB8AC3E}">
        <p14:creationId xmlns:p14="http://schemas.microsoft.com/office/powerpoint/2010/main" val="97591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 and wheel speed noise filtering</a:t>
            </a:r>
            <a:endParaRPr lang="en-US" dirty="0"/>
          </a:p>
        </p:txBody>
      </p:sp>
      <p:sp>
        <p:nvSpPr>
          <p:cNvPr id="3" name="Content Placeholder 2"/>
          <p:cNvSpPr>
            <a:spLocks noGrp="1"/>
          </p:cNvSpPr>
          <p:nvPr>
            <p:ph idx="1"/>
          </p:nvPr>
        </p:nvSpPr>
        <p:spPr>
          <a:xfrm>
            <a:off x="608012" y="2514600"/>
            <a:ext cx="4343400" cy="4114801"/>
          </a:xfrm>
        </p:spPr>
        <p:txBody>
          <a:bodyPr/>
          <a:lstStyle/>
          <a:p>
            <a:r>
              <a:rPr lang="en-US" dirty="0" smtClean="0"/>
              <a:t>Occasionally we get extremely high readings for the wheel or engine speed, probably due to noise on the Arduino pins. These values are ignored by the controller.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12" y="2057400"/>
            <a:ext cx="5009072"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452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Gear detection (</a:t>
            </a:r>
            <a:r>
              <a:rPr lang="en-US" dirty="0" err="1" smtClean="0"/>
              <a:t>findGear</a:t>
            </a:r>
            <a:r>
              <a:rPr lang="en-US" dirty="0" smtClean="0"/>
              <a:t>)</a:t>
            </a:r>
            <a:endParaRPr lang="en-US" dirty="0"/>
          </a:p>
        </p:txBody>
      </p:sp>
      <p:sp>
        <p:nvSpPr>
          <p:cNvPr id="3" name="Content Placeholder 2"/>
          <p:cNvSpPr>
            <a:spLocks noGrp="1"/>
          </p:cNvSpPr>
          <p:nvPr>
            <p:ph idx="1"/>
          </p:nvPr>
        </p:nvSpPr>
        <p:spPr>
          <a:xfrm>
            <a:off x="912812" y="2382085"/>
            <a:ext cx="5486399" cy="3332916"/>
          </a:xfrm>
        </p:spPr>
        <p:txBody>
          <a:bodyPr/>
          <a:lstStyle/>
          <a:p>
            <a:r>
              <a:rPr lang="en-US" dirty="0" smtClean="0"/>
              <a:t>The controller keeps track of what gear it is in by keeping track of when it shifts. The gear is confirmed by checking the ratio of the engine and wheel speed. If this ratio is not what would be expected for 1 second, the controller updates what gear it thinks it is in. This should catch unsuccessful shifts.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12" y="431800"/>
            <a:ext cx="3352800" cy="6077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870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Gear confirmation (</a:t>
            </a:r>
            <a:r>
              <a:rPr lang="en-US" dirty="0" err="1" smtClean="0"/>
              <a:t>confirmGear</a:t>
            </a:r>
            <a:r>
              <a:rPr lang="en-US" dirty="0" smtClean="0"/>
              <a:t>)</a:t>
            </a:r>
            <a:endParaRPr lang="en-US" dirty="0"/>
          </a:p>
        </p:txBody>
      </p:sp>
      <p:sp>
        <p:nvSpPr>
          <p:cNvPr id="3" name="Content Placeholder 2"/>
          <p:cNvSpPr>
            <a:spLocks noGrp="1"/>
          </p:cNvSpPr>
          <p:nvPr>
            <p:ph idx="1"/>
          </p:nvPr>
        </p:nvSpPr>
        <p:spPr>
          <a:xfrm>
            <a:off x="1141412" y="1905000"/>
            <a:ext cx="2971799" cy="4495800"/>
          </a:xfrm>
        </p:spPr>
        <p:txBody>
          <a:bodyPr>
            <a:normAutofit fontScale="92500" lnSpcReduction="20000"/>
          </a:bodyPr>
          <a:lstStyle/>
          <a:p>
            <a:r>
              <a:rPr lang="en-US" dirty="0" smtClean="0"/>
              <a:t>This subroutine compares the gear that the code thinks it is in due to having moved the shift peg, </a:t>
            </a:r>
            <a:r>
              <a:rPr lang="en-US" dirty="0" err="1" smtClean="0"/>
              <a:t>withthe</a:t>
            </a:r>
            <a:r>
              <a:rPr lang="en-US" dirty="0" smtClean="0"/>
              <a:t> gear it thinks it is in due to the ratio of the wheel speed to the engine speed.</a:t>
            </a:r>
          </a:p>
          <a:p>
            <a:r>
              <a:rPr lang="en-US" dirty="0" smtClean="0"/>
              <a:t>If the two do not match, and do not match for more than a second, then the code assumes that the gear ratio is the correct gear.</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1812" y="1905000"/>
            <a:ext cx="6629400"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53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Gear shifting decision making (</a:t>
            </a:r>
            <a:r>
              <a:rPr lang="en-US" dirty="0" err="1" smtClean="0"/>
              <a:t>shiftPointDetermination</a:t>
            </a:r>
            <a:r>
              <a:rPr lang="en-US" dirty="0"/>
              <a:t>)</a:t>
            </a:r>
          </a:p>
        </p:txBody>
      </p:sp>
      <p:sp>
        <p:nvSpPr>
          <p:cNvPr id="3" name="Content Placeholder 2"/>
          <p:cNvSpPr>
            <a:spLocks noGrp="1"/>
          </p:cNvSpPr>
          <p:nvPr>
            <p:ph idx="1"/>
          </p:nvPr>
        </p:nvSpPr>
        <p:spPr>
          <a:xfrm>
            <a:off x="150812" y="1905000"/>
            <a:ext cx="3047999" cy="4114801"/>
          </a:xfrm>
        </p:spPr>
        <p:txBody>
          <a:bodyPr>
            <a:normAutofit fontScale="92500"/>
          </a:bodyPr>
          <a:lstStyle/>
          <a:p>
            <a:r>
              <a:rPr lang="en-US" dirty="0" smtClean="0"/>
              <a:t>This is based on our </a:t>
            </a:r>
            <a:r>
              <a:rPr lang="en-US" dirty="0" err="1" smtClean="0"/>
              <a:t>mech</a:t>
            </a:r>
            <a:r>
              <a:rPr lang="en-US" dirty="0" smtClean="0"/>
              <a:t> lab data. We measure the throttle position and determine at which wheel speeds the vehicle should shift for that throttle position. We then compare these against the current wheel speed to determine if a shift is needed. </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6012" y="1981200"/>
            <a:ext cx="3829050"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212" y="1600200"/>
            <a:ext cx="3314700"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56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400"/>
            <a:ext cx="9144001" cy="1066800"/>
          </a:xfrm>
        </p:spPr>
        <p:txBody>
          <a:bodyPr/>
          <a:lstStyle/>
          <a:p>
            <a:r>
              <a:rPr lang="en-US" dirty="0" smtClean="0"/>
              <a:t>Drive </a:t>
            </a:r>
            <a:r>
              <a:rPr lang="en-US" dirty="0"/>
              <a:t>b</a:t>
            </a:r>
            <a:r>
              <a:rPr lang="en-US" dirty="0" smtClean="0"/>
              <a:t>y Wire Code (</a:t>
            </a:r>
            <a:r>
              <a:rPr lang="en-US" dirty="0" err="1" smtClean="0"/>
              <a:t>drivebywire</a:t>
            </a:r>
            <a:r>
              <a:rPr lang="en-US" dirty="0" smtClean="0"/>
              <a:t>)</a:t>
            </a:r>
            <a:endParaRPr lang="en-US" dirty="0"/>
          </a:p>
        </p:txBody>
      </p:sp>
      <p:sp>
        <p:nvSpPr>
          <p:cNvPr id="3" name="Content Placeholder 2"/>
          <p:cNvSpPr>
            <a:spLocks noGrp="1"/>
          </p:cNvSpPr>
          <p:nvPr>
            <p:ph idx="1"/>
          </p:nvPr>
        </p:nvSpPr>
        <p:spPr>
          <a:xfrm>
            <a:off x="1065212" y="1752600"/>
            <a:ext cx="5105399" cy="4572001"/>
          </a:xfrm>
        </p:spPr>
        <p:txBody>
          <a:bodyPr/>
          <a:lstStyle/>
          <a:p>
            <a:r>
              <a:rPr lang="en-US" dirty="0" smtClean="0"/>
              <a:t>Reads the throttle position</a:t>
            </a:r>
          </a:p>
          <a:p>
            <a:r>
              <a:rPr lang="en-US" dirty="0" smtClean="0"/>
              <a:t>Maps those values to the appropriate range for the cable actuator.</a:t>
            </a:r>
          </a:p>
          <a:p>
            <a:r>
              <a:rPr lang="en-US" dirty="0" smtClean="0"/>
              <a:t>If the two values differ more than a predefined tolerance then the stepper motor moves forward or backward one step at a time until they are within the tolerance.</a:t>
            </a:r>
          </a:p>
          <a:p>
            <a:r>
              <a:rPr lang="en-US" dirty="0" smtClean="0"/>
              <a:t>A slower speed is set for when reeling the cable in. (slower steps are more powerful)</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4011" y="1219200"/>
            <a:ext cx="4510567"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06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23" y="76200"/>
            <a:ext cx="7029450" cy="906887"/>
          </a:xfrm>
        </p:spPr>
        <p:txBody>
          <a:bodyPr>
            <a:normAutofit fontScale="90000"/>
          </a:bodyPr>
          <a:lstStyle/>
          <a:p>
            <a:r>
              <a:rPr lang="en-US" dirty="0" smtClean="0"/>
              <a:t>Shift Peg Actuator Code (</a:t>
            </a:r>
            <a:r>
              <a:rPr lang="en-US" dirty="0" err="1" smtClean="0"/>
              <a:t>moveshifter</a:t>
            </a:r>
            <a:r>
              <a:rPr lang="en-US" dirty="0" smtClean="0"/>
              <a:t>)</a:t>
            </a:r>
            <a:endParaRPr lang="en-US" dirty="0"/>
          </a:p>
        </p:txBody>
      </p:sp>
      <p:sp>
        <p:nvSpPr>
          <p:cNvPr id="3" name="Content Placeholder 2"/>
          <p:cNvSpPr>
            <a:spLocks noGrp="1"/>
          </p:cNvSpPr>
          <p:nvPr>
            <p:ph idx="1"/>
          </p:nvPr>
        </p:nvSpPr>
        <p:spPr>
          <a:xfrm>
            <a:off x="7008812" y="56075"/>
            <a:ext cx="5029200" cy="3833277"/>
          </a:xfrm>
        </p:spPr>
        <p:txBody>
          <a:bodyPr/>
          <a:lstStyle/>
          <a:p>
            <a:r>
              <a:rPr lang="en-US" dirty="0" smtClean="0"/>
              <a:t>Trying it without a PID control first</a:t>
            </a:r>
          </a:p>
          <a:p>
            <a:r>
              <a:rPr lang="en-US" dirty="0" smtClean="0"/>
              <a:t>There shouldn’t be enough inertia in the system for overshoot and oscillations to be an issue.</a:t>
            </a:r>
          </a:p>
          <a:p>
            <a:r>
              <a:rPr lang="en-US" dirty="0" smtClean="0"/>
              <a:t>First checks if it needs to shift up, shift down, shift to neutral, or go to the middle position.</a:t>
            </a:r>
          </a:p>
          <a:p>
            <a:r>
              <a:rPr lang="en-US" dirty="0" smtClean="0"/>
              <a:t>Using a pre-defined potentiometer value, it calculates the difference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96" y="2262724"/>
            <a:ext cx="2841474" cy="4373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8811" y="2262724"/>
            <a:ext cx="2638425"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2012" y="3875400"/>
            <a:ext cx="26289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8570912" y="3200400"/>
            <a:ext cx="3771900" cy="2895601"/>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endParaRPr lang="en-US" dirty="0"/>
          </a:p>
        </p:txBody>
      </p:sp>
      <p:sp>
        <p:nvSpPr>
          <p:cNvPr id="9" name="Content Placeholder 2"/>
          <p:cNvSpPr txBox="1">
            <a:spLocks/>
          </p:cNvSpPr>
          <p:nvPr/>
        </p:nvSpPr>
        <p:spPr>
          <a:xfrm>
            <a:off x="8647905" y="3882913"/>
            <a:ext cx="3313907" cy="2975087"/>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dirty="0" smtClean="0"/>
              <a:t>Between where it is and where it needs to be.</a:t>
            </a:r>
          </a:p>
          <a:p>
            <a:r>
              <a:rPr lang="en-US" dirty="0" smtClean="0"/>
              <a:t>It then moves to that position, and then sets the state back to the middle position.</a:t>
            </a:r>
            <a:endParaRPr lang="en-US" dirty="0"/>
          </a:p>
        </p:txBody>
      </p:sp>
    </p:spTree>
    <p:extLst>
      <p:ext uri="{BB962C8B-B14F-4D97-AF65-F5344CB8AC3E}">
        <p14:creationId xmlns:p14="http://schemas.microsoft.com/office/powerpoint/2010/main" val="202294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28600"/>
            <a:ext cx="9144001" cy="762000"/>
          </a:xfrm>
        </p:spPr>
        <p:txBody>
          <a:bodyPr/>
          <a:lstStyle/>
          <a:p>
            <a:r>
              <a:rPr lang="en-US" dirty="0" smtClean="0"/>
              <a:t>T</a:t>
            </a:r>
            <a:r>
              <a:rPr lang="en-US" dirty="0" smtClean="0"/>
              <a:t>esting </a:t>
            </a:r>
            <a:r>
              <a:rPr lang="en-US" dirty="0" err="1"/>
              <a:t>m</a:t>
            </a:r>
            <a:r>
              <a:rPr lang="en-US" dirty="0" err="1" smtClean="0"/>
              <a:t>oveshifter</a:t>
            </a:r>
            <a:r>
              <a:rPr lang="en-US" dirty="0" smtClean="0"/>
              <a:t>()</a:t>
            </a:r>
            <a:endParaRPr lang="en-US" dirty="0"/>
          </a:p>
        </p:txBody>
      </p:sp>
      <p:pic>
        <p:nvPicPr>
          <p:cNvPr id="4" name="VIDEO0038.3g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98612" y="1066800"/>
            <a:ext cx="8763000" cy="5257800"/>
          </a:xfrm>
        </p:spPr>
      </p:pic>
    </p:spTree>
    <p:extLst>
      <p:ext uri="{BB962C8B-B14F-4D97-AF65-F5344CB8AC3E}">
        <p14:creationId xmlns:p14="http://schemas.microsoft.com/office/powerpoint/2010/main" val="86566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812" y="152400"/>
            <a:ext cx="7620000" cy="609600"/>
          </a:xfrm>
        </p:spPr>
        <p:txBody>
          <a:bodyPr/>
          <a:lstStyle/>
          <a:p>
            <a:r>
              <a:rPr lang="en-US" dirty="0" smtClean="0"/>
              <a:t>Clutch Actuation (</a:t>
            </a:r>
            <a:r>
              <a:rPr lang="en-US" dirty="0" err="1" smtClean="0"/>
              <a:t>clutchActuate</a:t>
            </a:r>
            <a:r>
              <a:rPr lang="en-US" dirty="0" smtClean="0"/>
              <a:t>)</a:t>
            </a:r>
            <a:endParaRPr lang="en-US" dirty="0"/>
          </a:p>
        </p:txBody>
      </p:sp>
      <p:sp>
        <p:nvSpPr>
          <p:cNvPr id="3" name="Content Placeholder 2"/>
          <p:cNvSpPr>
            <a:spLocks noGrp="1"/>
          </p:cNvSpPr>
          <p:nvPr>
            <p:ph idx="1"/>
          </p:nvPr>
        </p:nvSpPr>
        <p:spPr>
          <a:xfrm>
            <a:off x="379412" y="958850"/>
            <a:ext cx="6476999" cy="1860550"/>
          </a:xfrm>
        </p:spPr>
        <p:txBody>
          <a:bodyPr>
            <a:normAutofit/>
          </a:bodyPr>
          <a:lstStyle/>
          <a:p>
            <a:pPr marL="0" indent="0">
              <a:buNone/>
            </a:pPr>
            <a:r>
              <a:rPr lang="en-US" sz="2000" dirty="0" smtClean="0"/>
              <a:t>This subroutine will either disengage the clutch quickly, engage the clutch quickly, engage the clutch slowly, or engage the clutch very slowly, depending on the number given to it in clutch state.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2362200"/>
            <a:ext cx="4400550" cy="438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8612" y="2305050"/>
            <a:ext cx="6172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80210" y="787162"/>
            <a:ext cx="5408613" cy="1600438"/>
          </a:xfrm>
          <a:prstGeom prst="rect">
            <a:avLst/>
          </a:prstGeom>
          <a:noFill/>
        </p:spPr>
        <p:txBody>
          <a:bodyPr wrap="square" rtlCol="0">
            <a:spAutoFit/>
          </a:bodyPr>
          <a:lstStyle/>
          <a:p>
            <a:r>
              <a:rPr lang="en-US" sz="2000" dirty="0"/>
              <a:t>If moving the clutch would go beyond the limit of how far the clutch can go, the clutch actuator is stopped and the clutch state is set back to 0 (the ‘do nothing’ state). </a:t>
            </a:r>
          </a:p>
          <a:p>
            <a:endParaRPr lang="en-US" dirty="0"/>
          </a:p>
        </p:txBody>
      </p:sp>
    </p:spTree>
    <p:extLst>
      <p:ext uri="{BB962C8B-B14F-4D97-AF65-F5344CB8AC3E}">
        <p14:creationId xmlns:p14="http://schemas.microsoft.com/office/powerpoint/2010/main" val="251047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524999" cy="1371600"/>
          </a:xfrm>
        </p:spPr>
        <p:txBody>
          <a:bodyPr/>
          <a:lstStyle/>
          <a:p>
            <a:r>
              <a:rPr lang="en-US" dirty="0" smtClean="0"/>
              <a:t>Preparing to start the engine (</a:t>
            </a:r>
            <a:r>
              <a:rPr lang="en-US" dirty="0" err="1" smtClean="0"/>
              <a:t>enginestarting</a:t>
            </a:r>
            <a:r>
              <a:rPr lang="en-US" dirty="0" smtClean="0"/>
              <a:t>)</a:t>
            </a:r>
            <a:endParaRPr lang="en-US" dirty="0"/>
          </a:p>
        </p:txBody>
      </p:sp>
      <p:sp>
        <p:nvSpPr>
          <p:cNvPr id="3" name="Content Placeholder 2"/>
          <p:cNvSpPr>
            <a:spLocks noGrp="1"/>
          </p:cNvSpPr>
          <p:nvPr>
            <p:ph idx="1"/>
          </p:nvPr>
        </p:nvSpPr>
        <p:spPr>
          <a:xfrm>
            <a:off x="1522413" y="1904999"/>
            <a:ext cx="4419599" cy="4114801"/>
          </a:xfrm>
        </p:spPr>
        <p:txBody>
          <a:bodyPr/>
          <a:lstStyle/>
          <a:p>
            <a:r>
              <a:rPr lang="en-US" dirty="0" smtClean="0"/>
              <a:t>This code shifts down until it senses that it is unable to push the shift peg down (due to being in first gear)</a:t>
            </a:r>
          </a:p>
          <a:p>
            <a:r>
              <a:rPr lang="en-US" dirty="0" smtClean="0"/>
              <a:t>The code then shifts to neutral and is sets a variable which tells the code that the engine is ready to be kick started.</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611" y="1734355"/>
            <a:ext cx="5019675" cy="451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0611" y="6048375"/>
            <a:ext cx="44196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304800"/>
            <a:ext cx="9144001" cy="838200"/>
          </a:xfrm>
        </p:spPr>
        <p:txBody>
          <a:bodyPr/>
          <a:lstStyle/>
          <a:p>
            <a:r>
              <a:rPr lang="en-US" dirty="0" smtClean="0"/>
              <a:t>Shifting code Testing</a:t>
            </a:r>
            <a:endParaRPr lang="en-US" dirty="0"/>
          </a:p>
        </p:txBody>
      </p:sp>
      <p:pic>
        <p:nvPicPr>
          <p:cNvPr id="4" name="VIDEO0037.3g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27212" y="1295400"/>
            <a:ext cx="8458200" cy="5074920"/>
          </a:xfrm>
        </p:spPr>
      </p:pic>
    </p:spTree>
    <p:extLst>
      <p:ext uri="{BB962C8B-B14F-4D97-AF65-F5344CB8AC3E}">
        <p14:creationId xmlns:p14="http://schemas.microsoft.com/office/powerpoint/2010/main" val="142247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152400"/>
            <a:ext cx="6619875" cy="685800"/>
          </a:xfrm>
        </p:spPr>
        <p:txBody>
          <a:bodyPr/>
          <a:lstStyle/>
          <a:p>
            <a:r>
              <a:rPr lang="en-US" dirty="0" smtClean="0"/>
              <a:t>Starting from a stop (</a:t>
            </a:r>
            <a:r>
              <a:rPr lang="en-US" dirty="0" err="1" smtClean="0"/>
              <a:t>getgoing</a:t>
            </a:r>
            <a:r>
              <a:rPr lang="en-US" dirty="0" smtClean="0"/>
              <a:t>)</a:t>
            </a:r>
            <a:endParaRPr lang="en-US" dirty="0"/>
          </a:p>
        </p:txBody>
      </p:sp>
      <p:sp>
        <p:nvSpPr>
          <p:cNvPr id="3" name="Content Placeholder 2"/>
          <p:cNvSpPr>
            <a:spLocks noGrp="1"/>
          </p:cNvSpPr>
          <p:nvPr>
            <p:ph idx="1"/>
          </p:nvPr>
        </p:nvSpPr>
        <p:spPr>
          <a:xfrm>
            <a:off x="379413" y="1219199"/>
            <a:ext cx="5181599" cy="5410201"/>
          </a:xfrm>
        </p:spPr>
        <p:txBody>
          <a:bodyPr>
            <a:normAutofit/>
          </a:bodyPr>
          <a:lstStyle/>
          <a:p>
            <a:pPr marL="0" indent="0">
              <a:buNone/>
            </a:pPr>
            <a:r>
              <a:rPr lang="en-US" dirty="0" smtClean="0"/>
              <a:t>If the engine is running, the wheel speed is below a certain threshold, and the throttle is above a certain low threshold, the function ‘</a:t>
            </a:r>
            <a:r>
              <a:rPr lang="en-US" dirty="0" err="1" smtClean="0"/>
              <a:t>getgoing</a:t>
            </a:r>
            <a:r>
              <a:rPr lang="en-US" dirty="0" smtClean="0"/>
              <a:t>’ is called.</a:t>
            </a:r>
          </a:p>
          <a:p>
            <a:pPr marL="0" indent="0">
              <a:buNone/>
            </a:pPr>
            <a:r>
              <a:rPr lang="en-US" dirty="0" smtClean="0"/>
              <a:t>This function controls the engine speed with a PID controller to keep the engine from stalling. It also lets out the clutch very slowly. </a:t>
            </a:r>
          </a:p>
          <a:p>
            <a:pPr marL="0" indent="0">
              <a:buNone/>
            </a:pPr>
            <a:r>
              <a:rPr lang="en-US" dirty="0" smtClean="0"/>
              <a:t>If the wheel speed goes above a certain threshold, the user is given back control of the throttle</a:t>
            </a:r>
          </a:p>
          <a:p>
            <a:pPr marL="0" indent="0">
              <a:buNone/>
            </a:pPr>
            <a:r>
              <a:rPr lang="en-US" dirty="0" smtClean="0"/>
              <a:t>If the user lets off the throttle, the clutch is pulled back in.</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9287" y="457200"/>
            <a:ext cx="40481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9287" y="4876800"/>
            <a:ext cx="1676400"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80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Engaging the clutch while moving (</a:t>
            </a:r>
            <a:r>
              <a:rPr lang="en-US" dirty="0" err="1" smtClean="0"/>
              <a:t>goingagain</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If the clutch is not fully engaged, the throttle is above a certain threshold, and the wheel speed is above a certain threshold, this function ‘</a:t>
            </a:r>
            <a:r>
              <a:rPr lang="en-US" dirty="0" err="1" smtClean="0"/>
              <a:t>goingagain</a:t>
            </a:r>
            <a:r>
              <a:rPr lang="en-US" dirty="0" smtClean="0"/>
              <a:t>’ is called. </a:t>
            </a:r>
          </a:p>
          <a:p>
            <a:pPr marL="0" indent="0">
              <a:buNone/>
            </a:pPr>
            <a:r>
              <a:rPr lang="en-US" dirty="0" smtClean="0"/>
              <a:t>This lets the clutch out slowly and lets the user continue to control the throttle. If the throttle is brought to zero before the clutch has fully let out, it will be brought back in.</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1815" y="4371974"/>
            <a:ext cx="2416597" cy="198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12" y="4419600"/>
            <a:ext cx="841513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64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304800"/>
            <a:ext cx="4953000" cy="609600"/>
          </a:xfrm>
        </p:spPr>
        <p:txBody>
          <a:bodyPr>
            <a:normAutofit/>
          </a:bodyPr>
          <a:lstStyle/>
          <a:p>
            <a:r>
              <a:rPr lang="en-US" dirty="0" smtClean="0"/>
              <a:t>Stopping (stopping)</a:t>
            </a:r>
            <a:endParaRPr lang="en-US" dirty="0"/>
          </a:p>
        </p:txBody>
      </p:sp>
      <p:sp>
        <p:nvSpPr>
          <p:cNvPr id="3" name="Content Placeholder 2"/>
          <p:cNvSpPr>
            <a:spLocks noGrp="1"/>
          </p:cNvSpPr>
          <p:nvPr>
            <p:ph idx="1"/>
          </p:nvPr>
        </p:nvSpPr>
        <p:spPr>
          <a:xfrm>
            <a:off x="1827212" y="2781299"/>
            <a:ext cx="3429000" cy="4114801"/>
          </a:xfrm>
        </p:spPr>
        <p:txBody>
          <a:bodyPr/>
          <a:lstStyle/>
          <a:p>
            <a:r>
              <a:rPr lang="en-US" dirty="0" smtClean="0"/>
              <a:t>If the wheel speed drops below a certain level while the clutch is engaged and the throttle is at zero, this function will disengage the clutch. </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324" y="2514600"/>
            <a:ext cx="26670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4" y="1219200"/>
            <a:ext cx="1133475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440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228600"/>
            <a:ext cx="9144001" cy="685800"/>
          </a:xfrm>
        </p:spPr>
        <p:txBody>
          <a:bodyPr/>
          <a:lstStyle/>
          <a:p>
            <a:r>
              <a:rPr lang="en-US" dirty="0" smtClean="0"/>
              <a:t>Engine speed control (</a:t>
            </a:r>
            <a:r>
              <a:rPr lang="en-US" dirty="0" err="1" smtClean="0"/>
              <a:t>RPMdrivebywire</a:t>
            </a:r>
            <a:r>
              <a:rPr lang="en-US" dirty="0" smtClean="0"/>
              <a:t>)</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838200"/>
            <a:ext cx="10439400" cy="4267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2" y="5105597"/>
            <a:ext cx="56007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238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1" y="533400"/>
            <a:ext cx="9144001" cy="838200"/>
          </a:xfrm>
        </p:spPr>
        <p:txBody>
          <a:bodyPr/>
          <a:lstStyle/>
          <a:p>
            <a:r>
              <a:rPr lang="en-US" dirty="0" smtClean="0"/>
              <a:t>Engine speed control PID</a:t>
            </a:r>
            <a:endParaRPr lang="en-US" dirty="0"/>
          </a:p>
        </p:txBody>
      </p:sp>
      <p:sp>
        <p:nvSpPr>
          <p:cNvPr id="4" name="Oval 3"/>
          <p:cNvSpPr/>
          <p:nvPr/>
        </p:nvSpPr>
        <p:spPr>
          <a:xfrm>
            <a:off x="1979612" y="2936618"/>
            <a:ext cx="914400" cy="8733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t>subtract</a:t>
            </a:r>
            <a:endParaRPr lang="en-US" sz="1050" dirty="0"/>
          </a:p>
        </p:txBody>
      </p:sp>
      <p:cxnSp>
        <p:nvCxnSpPr>
          <p:cNvPr id="6" name="Straight Arrow Connector 5"/>
          <p:cNvCxnSpPr/>
          <p:nvPr/>
        </p:nvCxnSpPr>
        <p:spPr>
          <a:xfrm>
            <a:off x="1674812" y="3341131"/>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0" y="3187243"/>
            <a:ext cx="1696298" cy="307777"/>
          </a:xfrm>
          <a:prstGeom prst="rect">
            <a:avLst/>
          </a:prstGeom>
          <a:noFill/>
        </p:spPr>
        <p:txBody>
          <a:bodyPr wrap="none" rtlCol="0">
            <a:spAutoFit/>
          </a:bodyPr>
          <a:lstStyle/>
          <a:p>
            <a:r>
              <a:rPr lang="en-US" sz="1400" dirty="0" smtClean="0"/>
              <a:t>Desired Engine RPM</a:t>
            </a:r>
            <a:endParaRPr lang="en-US" sz="1400" dirty="0"/>
          </a:p>
        </p:txBody>
      </p:sp>
      <p:sp>
        <p:nvSpPr>
          <p:cNvPr id="9" name="Oval 8"/>
          <p:cNvSpPr/>
          <p:nvPr/>
        </p:nvSpPr>
        <p:spPr>
          <a:xfrm>
            <a:off x="4951412" y="3089017"/>
            <a:ext cx="709612" cy="6037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add</a:t>
            </a:r>
            <a:endParaRPr lang="en-US" sz="1400" dirty="0"/>
          </a:p>
        </p:txBody>
      </p:sp>
      <p:sp>
        <p:nvSpPr>
          <p:cNvPr id="12" name="TextBox 11"/>
          <p:cNvSpPr txBox="1"/>
          <p:nvPr/>
        </p:nvSpPr>
        <p:spPr>
          <a:xfrm>
            <a:off x="4272346" y="3495020"/>
            <a:ext cx="862012" cy="738664"/>
          </a:xfrm>
          <a:prstGeom prst="rect">
            <a:avLst/>
          </a:prstGeom>
          <a:noFill/>
        </p:spPr>
        <p:txBody>
          <a:bodyPr wrap="square" rtlCol="0">
            <a:spAutoFit/>
          </a:bodyPr>
          <a:lstStyle/>
          <a:p>
            <a:r>
              <a:rPr lang="en-US" sz="1400" dirty="0" smtClean="0"/>
              <a:t>Varies from 0 to 524</a:t>
            </a:r>
            <a:endParaRPr lang="en-US" sz="1400" dirty="0"/>
          </a:p>
        </p:txBody>
      </p:sp>
      <p:sp>
        <p:nvSpPr>
          <p:cNvPr id="13" name="TextBox 12"/>
          <p:cNvSpPr txBox="1"/>
          <p:nvPr/>
        </p:nvSpPr>
        <p:spPr>
          <a:xfrm>
            <a:off x="3975333" y="2558460"/>
            <a:ext cx="1286262" cy="584775"/>
          </a:xfrm>
          <a:prstGeom prst="rect">
            <a:avLst/>
          </a:prstGeom>
          <a:noFill/>
        </p:spPr>
        <p:txBody>
          <a:bodyPr wrap="square" rtlCol="0">
            <a:spAutoFit/>
          </a:bodyPr>
          <a:lstStyle/>
          <a:p>
            <a:r>
              <a:rPr lang="en-US" sz="1600" dirty="0" smtClean="0"/>
              <a:t>Analogous to % throttle</a:t>
            </a:r>
            <a:endParaRPr lang="en-US" sz="1600" dirty="0"/>
          </a:p>
        </p:txBody>
      </p:sp>
      <p:sp>
        <p:nvSpPr>
          <p:cNvPr id="14" name="Rectangle 13"/>
          <p:cNvSpPr/>
          <p:nvPr/>
        </p:nvSpPr>
        <p:spPr>
          <a:xfrm>
            <a:off x="4796630" y="1791016"/>
            <a:ext cx="1042988"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Min throttle position</a:t>
            </a:r>
            <a:endParaRPr lang="en-US" sz="1100" dirty="0"/>
          </a:p>
        </p:txBody>
      </p:sp>
      <p:cxnSp>
        <p:nvCxnSpPr>
          <p:cNvPr id="16" name="Straight Arrow Connector 15"/>
          <p:cNvCxnSpPr>
            <a:stCxn id="14" idx="2"/>
            <a:endCxn id="9" idx="0"/>
          </p:cNvCxnSpPr>
          <p:nvPr/>
        </p:nvCxnSpPr>
        <p:spPr>
          <a:xfrm flipH="1">
            <a:off x="5306218" y="2324416"/>
            <a:ext cx="11906" cy="7646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551612" y="3030408"/>
            <a:ext cx="914400" cy="7209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Throttle match</a:t>
            </a:r>
            <a:endParaRPr lang="en-US" sz="1600" dirty="0"/>
          </a:p>
        </p:txBody>
      </p:sp>
      <p:cxnSp>
        <p:nvCxnSpPr>
          <p:cNvPr id="19" name="Straight Arrow Connector 18"/>
          <p:cNvCxnSpPr>
            <a:stCxn id="9" idx="6"/>
            <a:endCxn id="17" idx="1"/>
          </p:cNvCxnSpPr>
          <p:nvPr/>
        </p:nvCxnSpPr>
        <p:spPr>
          <a:xfrm>
            <a:off x="5661024" y="3390900"/>
            <a:ext cx="8905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838030" y="3440668"/>
            <a:ext cx="915591" cy="738664"/>
          </a:xfrm>
          <a:prstGeom prst="rect">
            <a:avLst/>
          </a:prstGeom>
          <a:noFill/>
        </p:spPr>
        <p:txBody>
          <a:bodyPr wrap="square" rtlCol="0">
            <a:spAutoFit/>
          </a:bodyPr>
          <a:lstStyle/>
          <a:p>
            <a:r>
              <a:rPr lang="en-US" sz="1400" dirty="0" smtClean="0"/>
              <a:t>Desired throttle position</a:t>
            </a:r>
            <a:endParaRPr lang="en-US" sz="1400" dirty="0"/>
          </a:p>
        </p:txBody>
      </p:sp>
      <p:sp>
        <p:nvSpPr>
          <p:cNvPr id="21" name="Rectangle 20"/>
          <p:cNvSpPr/>
          <p:nvPr/>
        </p:nvSpPr>
        <p:spPr>
          <a:xfrm>
            <a:off x="8151812" y="3103933"/>
            <a:ext cx="1600200" cy="5739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Engine</a:t>
            </a:r>
            <a:endParaRPr lang="en-US" dirty="0"/>
          </a:p>
        </p:txBody>
      </p:sp>
      <p:cxnSp>
        <p:nvCxnSpPr>
          <p:cNvPr id="23" name="Straight Arrow Connector 22"/>
          <p:cNvCxnSpPr>
            <a:stCxn id="17" idx="3"/>
            <a:endCxn id="21" idx="1"/>
          </p:cNvCxnSpPr>
          <p:nvPr/>
        </p:nvCxnSpPr>
        <p:spPr>
          <a:xfrm flipV="1">
            <a:off x="7466012" y="3390899"/>
            <a:ext cx="68580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1" idx="3"/>
          </p:cNvCxnSpPr>
          <p:nvPr/>
        </p:nvCxnSpPr>
        <p:spPr>
          <a:xfrm>
            <a:off x="9752012" y="3390899"/>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0666412" y="2936617"/>
            <a:ext cx="1348446" cy="369332"/>
          </a:xfrm>
          <a:prstGeom prst="rect">
            <a:avLst/>
          </a:prstGeom>
          <a:noFill/>
        </p:spPr>
        <p:txBody>
          <a:bodyPr wrap="none" rtlCol="0">
            <a:spAutoFit/>
          </a:bodyPr>
          <a:lstStyle/>
          <a:p>
            <a:r>
              <a:rPr lang="en-US" dirty="0" smtClean="0"/>
              <a:t>Engine RPM</a:t>
            </a:r>
            <a:endParaRPr lang="en-US" dirty="0"/>
          </a:p>
        </p:txBody>
      </p:sp>
      <p:cxnSp>
        <p:nvCxnSpPr>
          <p:cNvPr id="30" name="Straight Connector 29"/>
          <p:cNvCxnSpPr/>
          <p:nvPr/>
        </p:nvCxnSpPr>
        <p:spPr>
          <a:xfrm>
            <a:off x="10171112" y="3390900"/>
            <a:ext cx="0" cy="1485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436812" y="4876800"/>
            <a:ext cx="77343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4" idx="4"/>
          </p:cNvCxnSpPr>
          <p:nvPr/>
        </p:nvCxnSpPr>
        <p:spPr>
          <a:xfrm flipV="1">
            <a:off x="2436812" y="3810000"/>
            <a:ext cx="0" cy="10668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678320" y="3132995"/>
            <a:ext cx="594026" cy="515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PID</a:t>
            </a:r>
            <a:endParaRPr lang="en-US" dirty="0"/>
          </a:p>
        </p:txBody>
      </p:sp>
      <p:cxnSp>
        <p:nvCxnSpPr>
          <p:cNvPr id="57" name="Straight Arrow Connector 56"/>
          <p:cNvCxnSpPr>
            <a:stCxn id="4" idx="6"/>
            <a:endCxn id="41" idx="1"/>
          </p:cNvCxnSpPr>
          <p:nvPr/>
        </p:nvCxnSpPr>
        <p:spPr>
          <a:xfrm>
            <a:off x="2894012" y="3373309"/>
            <a:ext cx="784308" cy="175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1" idx="3"/>
            <a:endCxn id="9" idx="2"/>
          </p:cNvCxnSpPr>
          <p:nvPr/>
        </p:nvCxnSpPr>
        <p:spPr>
          <a:xfrm>
            <a:off x="4272346" y="3390899"/>
            <a:ext cx="679066"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958993" y="3067431"/>
            <a:ext cx="654346" cy="369332"/>
          </a:xfrm>
          <a:prstGeom prst="rect">
            <a:avLst/>
          </a:prstGeom>
          <a:noFill/>
        </p:spPr>
        <p:txBody>
          <a:bodyPr wrap="none" rtlCol="0">
            <a:spAutoFit/>
          </a:bodyPr>
          <a:lstStyle/>
          <a:p>
            <a:r>
              <a:rPr lang="en-US" dirty="0" smtClean="0"/>
              <a:t>error</a:t>
            </a:r>
            <a:endParaRPr lang="en-US" dirty="0"/>
          </a:p>
        </p:txBody>
      </p:sp>
    </p:spTree>
    <p:extLst>
      <p:ext uri="{BB962C8B-B14F-4D97-AF65-F5344CB8AC3E}">
        <p14:creationId xmlns:p14="http://schemas.microsoft.com/office/powerpoint/2010/main" val="326120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2" y="533400"/>
            <a:ext cx="9144001" cy="762000"/>
          </a:xfrm>
        </p:spPr>
        <p:txBody>
          <a:bodyPr/>
          <a:lstStyle/>
          <a:p>
            <a:r>
              <a:rPr lang="en-US" dirty="0" smtClean="0"/>
              <a:t>Adaptive tuning with a PID control</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470"/>
          <a:stretch/>
        </p:blipFill>
        <p:spPr bwMode="auto">
          <a:xfrm>
            <a:off x="4086224" y="3390900"/>
            <a:ext cx="4391025" cy="2374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a:xfrm>
            <a:off x="2549524" y="4076700"/>
            <a:ext cx="13716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Setpoint</a:t>
            </a:r>
            <a:endParaRPr lang="en-US" dirty="0"/>
          </a:p>
        </p:txBody>
      </p:sp>
      <p:sp>
        <p:nvSpPr>
          <p:cNvPr id="6" name="Left Arrow 5"/>
          <p:cNvSpPr/>
          <p:nvPr/>
        </p:nvSpPr>
        <p:spPr>
          <a:xfrm>
            <a:off x="8582024" y="3505200"/>
            <a:ext cx="1828800" cy="7239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Border </a:t>
            </a:r>
            <a:endParaRPr lang="en-US" dirty="0"/>
          </a:p>
        </p:txBody>
      </p:sp>
      <p:sp>
        <p:nvSpPr>
          <p:cNvPr id="8" name="Left Arrow 7"/>
          <p:cNvSpPr/>
          <p:nvPr/>
        </p:nvSpPr>
        <p:spPr>
          <a:xfrm>
            <a:off x="8582024" y="4832350"/>
            <a:ext cx="1828800" cy="7239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Border </a:t>
            </a:r>
            <a:endParaRPr lang="en-US" dirty="0"/>
          </a:p>
        </p:txBody>
      </p:sp>
      <p:sp>
        <p:nvSpPr>
          <p:cNvPr id="7" name="TextBox 6"/>
          <p:cNvSpPr txBox="1"/>
          <p:nvPr/>
        </p:nvSpPr>
        <p:spPr>
          <a:xfrm>
            <a:off x="5332412" y="2743200"/>
            <a:ext cx="1703388" cy="461665"/>
          </a:xfrm>
          <a:prstGeom prst="rect">
            <a:avLst/>
          </a:prstGeom>
          <a:noFill/>
        </p:spPr>
        <p:txBody>
          <a:bodyPr wrap="square" rtlCol="0">
            <a:spAutoFit/>
          </a:bodyPr>
          <a:lstStyle/>
          <a:p>
            <a:r>
              <a:rPr lang="en-US" sz="2400" dirty="0" smtClean="0"/>
              <a:t>Higher RPM</a:t>
            </a:r>
            <a:endParaRPr lang="en-US" sz="2400" dirty="0"/>
          </a:p>
        </p:txBody>
      </p:sp>
      <p:sp>
        <p:nvSpPr>
          <p:cNvPr id="10" name="TextBox 9"/>
          <p:cNvSpPr txBox="1"/>
          <p:nvPr/>
        </p:nvSpPr>
        <p:spPr>
          <a:xfrm>
            <a:off x="5332412" y="5943600"/>
            <a:ext cx="1703388" cy="461665"/>
          </a:xfrm>
          <a:prstGeom prst="rect">
            <a:avLst/>
          </a:prstGeom>
          <a:noFill/>
        </p:spPr>
        <p:txBody>
          <a:bodyPr wrap="square" rtlCol="0">
            <a:spAutoFit/>
          </a:bodyPr>
          <a:lstStyle/>
          <a:p>
            <a:r>
              <a:rPr lang="en-US" sz="2400" dirty="0" smtClean="0"/>
              <a:t>Lower RPM</a:t>
            </a:r>
            <a:endParaRPr lang="en-US" sz="2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4012" y="1841500"/>
            <a:ext cx="491593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898524" y="1593671"/>
            <a:ext cx="4419600" cy="1200329"/>
          </a:xfrm>
          <a:prstGeom prst="rect">
            <a:avLst/>
          </a:prstGeom>
          <a:noFill/>
        </p:spPr>
        <p:txBody>
          <a:bodyPr wrap="square" rtlCol="0">
            <a:spAutoFit/>
          </a:bodyPr>
          <a:lstStyle/>
          <a:p>
            <a:r>
              <a:rPr lang="en-US" dirty="0" smtClean="0"/>
              <a:t>Using this method allows for a quick response time while avoiding excessive oscillations when we are close to the </a:t>
            </a:r>
            <a:r>
              <a:rPr lang="en-US" dirty="0" err="1" smtClean="0"/>
              <a:t>setpoint</a:t>
            </a:r>
            <a:r>
              <a:rPr lang="en-US" dirty="0" smtClean="0"/>
              <a:t>.</a:t>
            </a:r>
            <a:endParaRPr lang="en-US" dirty="0"/>
          </a:p>
        </p:txBody>
      </p:sp>
    </p:spTree>
    <p:extLst>
      <p:ext uri="{BB962C8B-B14F-4D97-AF65-F5344CB8AC3E}">
        <p14:creationId xmlns:p14="http://schemas.microsoft.com/office/powerpoint/2010/main" val="81647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228600"/>
            <a:ext cx="9144001" cy="914400"/>
          </a:xfrm>
        </p:spPr>
        <p:txBody>
          <a:bodyPr>
            <a:normAutofit fontScale="90000"/>
          </a:bodyPr>
          <a:lstStyle/>
          <a:p>
            <a:r>
              <a:rPr lang="en-US" dirty="0" smtClean="0"/>
              <a:t>Testing with computer control of clutch and throttle</a:t>
            </a:r>
            <a:endParaRPr lang="en-US" dirty="0"/>
          </a:p>
        </p:txBody>
      </p:sp>
      <p:pic>
        <p:nvPicPr>
          <p:cNvPr id="4" name="VIDEO0036.3g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70012" y="1143000"/>
            <a:ext cx="9275762" cy="5565457"/>
          </a:xfrm>
        </p:spPr>
      </p:pic>
    </p:spTree>
    <p:extLst>
      <p:ext uri="{BB962C8B-B14F-4D97-AF65-F5344CB8AC3E}">
        <p14:creationId xmlns:p14="http://schemas.microsoft.com/office/powerpoint/2010/main" val="265701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error during testing</a:t>
            </a:r>
            <a:endParaRPr lang="en-US" dirty="0"/>
          </a:p>
        </p:txBody>
      </p:sp>
      <p:sp>
        <p:nvSpPr>
          <p:cNvPr id="3" name="Content Placeholder 2"/>
          <p:cNvSpPr>
            <a:spLocks noGrp="1"/>
          </p:cNvSpPr>
          <p:nvPr>
            <p:ph idx="1"/>
          </p:nvPr>
        </p:nvSpPr>
        <p:spPr/>
        <p:txBody>
          <a:bodyPr/>
          <a:lstStyle/>
          <a:p>
            <a:r>
              <a:rPr lang="en-US" dirty="0" smtClean="0"/>
              <a:t>We missed a curly bracket in our clutch actuation subroutine.</a:t>
            </a:r>
          </a:p>
          <a:p>
            <a:r>
              <a:rPr lang="en-US" dirty="0" smtClean="0"/>
              <a:t>This caused the clutch actuator to continue to pull on the clutch cable after it was all the way in.</a:t>
            </a:r>
            <a:endParaRPr lang="en-US" dirty="0"/>
          </a:p>
        </p:txBody>
      </p:sp>
    </p:spTree>
    <p:extLst>
      <p:ext uri="{BB962C8B-B14F-4D97-AF65-F5344CB8AC3E}">
        <p14:creationId xmlns:p14="http://schemas.microsoft.com/office/powerpoint/2010/main" val="183313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dreamstime.com/explosion-thumb59839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525" y="-3423920"/>
            <a:ext cx="12573001" cy="12573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12" y="1981200"/>
            <a:ext cx="4511071" cy="32766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7812" y="1981200"/>
            <a:ext cx="5181600" cy="3098800"/>
          </a:xfrm>
          <a:prstGeom prst="rect">
            <a:avLst/>
          </a:prstGeom>
        </p:spPr>
      </p:pic>
      <p:sp>
        <p:nvSpPr>
          <p:cNvPr id="8" name="Rectangle 7"/>
          <p:cNvSpPr/>
          <p:nvPr/>
        </p:nvSpPr>
        <p:spPr>
          <a:xfrm>
            <a:off x="4899466" y="2598340"/>
            <a:ext cx="1714058" cy="1446550"/>
          </a:xfrm>
          <a:prstGeom prst="rect">
            <a:avLst/>
          </a:prstGeom>
          <a:noFill/>
        </p:spPr>
        <p:txBody>
          <a:bodyPr wrap="square" lIns="91440" tIns="45720" rIns="91440" bIns="45720">
            <a:spAutoFit/>
          </a:bodyPr>
          <a:lstStyle/>
          <a:p>
            <a:pPr algn="ctr"/>
            <a:r>
              <a:rPr lang="en-US" sz="88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VS</a:t>
            </a:r>
            <a:endParaRPr lang="en-US" sz="88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extLst>
      <p:ext uri="{BB962C8B-B14F-4D97-AF65-F5344CB8AC3E}">
        <p14:creationId xmlns:p14="http://schemas.microsoft.com/office/powerpoint/2010/main" val="40138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6412" y="533400"/>
            <a:ext cx="5715000" cy="685800"/>
          </a:xfrm>
        </p:spPr>
        <p:txBody>
          <a:bodyPr/>
          <a:lstStyle/>
          <a:p>
            <a:r>
              <a:rPr lang="en-US" dirty="0" smtClean="0"/>
              <a:t>The Linear Actuator Won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3893982" y="371630"/>
            <a:ext cx="3429001" cy="5733741"/>
          </a:xfrm>
        </p:spPr>
      </p:pic>
    </p:spTree>
    <p:extLst>
      <p:ext uri="{BB962C8B-B14F-4D97-AF65-F5344CB8AC3E}">
        <p14:creationId xmlns:p14="http://schemas.microsoft.com/office/powerpoint/2010/main" val="249314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Clutch limit switch</a:t>
            </a:r>
            <a:endParaRPr lang="en-US" dirty="0"/>
          </a:p>
        </p:txBody>
      </p:sp>
      <p:sp>
        <p:nvSpPr>
          <p:cNvPr id="3" name="Content Placeholder 2"/>
          <p:cNvSpPr>
            <a:spLocks noGrp="1"/>
          </p:cNvSpPr>
          <p:nvPr>
            <p:ph idx="1"/>
          </p:nvPr>
        </p:nvSpPr>
        <p:spPr/>
        <p:txBody>
          <a:bodyPr/>
          <a:lstStyle/>
          <a:p>
            <a:r>
              <a:rPr lang="en-US" dirty="0" smtClean="0"/>
              <a:t>To prevent this from happening again, we added a limit switch to the clutch actuator which will brake the clutch actuator if it is pressed.</a:t>
            </a:r>
          </a:p>
          <a:p>
            <a:r>
              <a:rPr lang="en-US" dirty="0" smtClean="0"/>
              <a:t>The limit switch is on an interrupt pin so that the clutch actuator will stop no matter where you are in the code.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324" y="3733800"/>
            <a:ext cx="4800600" cy="2870947"/>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812" y="3733800"/>
            <a:ext cx="3902058" cy="252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583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762000"/>
            <a:ext cx="9266384" cy="889150"/>
          </a:xfrm>
        </p:spPr>
        <p:txBody>
          <a:bodyPr/>
          <a:lstStyle/>
          <a:p>
            <a:r>
              <a:rPr lang="en-US" dirty="0" smtClean="0"/>
              <a:t>Website Updated</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7666" y="2545470"/>
            <a:ext cx="4669177" cy="4050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960" y="208127"/>
            <a:ext cx="3566588" cy="2266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940" y="2493136"/>
            <a:ext cx="4779893" cy="4103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654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74812" y="1219200"/>
            <a:ext cx="9296400" cy="1371600"/>
          </a:xfrm>
        </p:spPr>
        <p:txBody>
          <a:bodyPr>
            <a:normAutofit/>
          </a:bodyPr>
          <a:lstStyle/>
          <a:p>
            <a:pPr algn="ctr"/>
            <a:r>
              <a:rPr lang="en-US" sz="7200" dirty="0" smtClean="0"/>
              <a:t>Questions?</a:t>
            </a:r>
            <a:endParaRPr lang="en-US" sz="7200" dirty="0"/>
          </a:p>
        </p:txBody>
      </p:sp>
    </p:spTree>
    <p:extLst>
      <p:ext uri="{BB962C8B-B14F-4D97-AF65-F5344CB8AC3E}">
        <p14:creationId xmlns:p14="http://schemas.microsoft.com/office/powerpoint/2010/main" val="110850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TS102895261">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TS102895261</Template>
  <TotalTime>0</TotalTime>
  <Words>1609</Words>
  <Application>Microsoft Office PowerPoint</Application>
  <PresentationFormat>Custom</PresentationFormat>
  <Paragraphs>172</Paragraphs>
  <Slides>55</Slides>
  <Notes>0</Notes>
  <HiddenSlides>0</HiddenSlides>
  <MMClips>5</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TS102895261</vt:lpstr>
      <vt:lpstr>Smart Transmission</vt:lpstr>
      <vt:lpstr>Schedule</vt:lpstr>
      <vt:lpstr>Finishing Up Fabrication</vt:lpstr>
      <vt:lpstr>Throttle Cable Actuator</vt:lpstr>
      <vt:lpstr>Modified Throttle Bobbin</vt:lpstr>
      <vt:lpstr>Modified Throttle Bobbin Fabricated</vt:lpstr>
      <vt:lpstr>Throttle Cable Actuator Heat Sink</vt:lpstr>
      <vt:lpstr>LCD Screen Wire Harness</vt:lpstr>
      <vt:lpstr>Clutch Actuator</vt:lpstr>
      <vt:lpstr>Clutch Actuator Strengths and Buckling Check</vt:lpstr>
      <vt:lpstr>Clutch Actuator SolidWorks FEA</vt:lpstr>
      <vt:lpstr>Clutch Actuator Mount</vt:lpstr>
      <vt:lpstr>Clutch Actuator Fabrication</vt:lpstr>
      <vt:lpstr>Clutch Actuator Mounting Location</vt:lpstr>
      <vt:lpstr>Mech Lab Experiment</vt:lpstr>
      <vt:lpstr>Mech Lab Raw Data</vt:lpstr>
      <vt:lpstr>Mech Lab Raw Data</vt:lpstr>
      <vt:lpstr>Mech Lab data</vt:lpstr>
      <vt:lpstr>Mech Lab Data</vt:lpstr>
      <vt:lpstr>Revised Wiring Diagram</vt:lpstr>
      <vt:lpstr>Continuing Wiring</vt:lpstr>
      <vt:lpstr>User Feedback &amp; Buttons</vt:lpstr>
      <vt:lpstr>LEDs and Buttons</vt:lpstr>
      <vt:lpstr>Button wiring</vt:lpstr>
      <vt:lpstr>Button Code &amp; Debouncing</vt:lpstr>
      <vt:lpstr>State Change Detection</vt:lpstr>
      <vt:lpstr>Arduino Mega Stopped Working</vt:lpstr>
      <vt:lpstr>Re-burning the Bootloader</vt:lpstr>
      <vt:lpstr>Re-burning the Bootloader</vt:lpstr>
      <vt:lpstr>New Arduino Powering Method</vt:lpstr>
      <vt:lpstr>Coding &amp; subroutines</vt:lpstr>
      <vt:lpstr>PowerPoint Presentation</vt:lpstr>
      <vt:lpstr>Engine and wheel speed noise filtering</vt:lpstr>
      <vt:lpstr>Gear detection (findGear)</vt:lpstr>
      <vt:lpstr>Gear confirmation (confirmGear)</vt:lpstr>
      <vt:lpstr>Gear shifting decision making (shiftPointDetermination)</vt:lpstr>
      <vt:lpstr>Drive by Wire Code (drivebywire)</vt:lpstr>
      <vt:lpstr>Shift Peg Actuator Code (moveshifter)</vt:lpstr>
      <vt:lpstr>Testing moveshifter()</vt:lpstr>
      <vt:lpstr>Clutch Actuation (clutchActuate)</vt:lpstr>
      <vt:lpstr>Preparing to start the engine (enginestarting)</vt:lpstr>
      <vt:lpstr>Shifting code Testing</vt:lpstr>
      <vt:lpstr>Starting from a stop (getgoing)</vt:lpstr>
      <vt:lpstr>Engaging the clutch while moving (goingagain)</vt:lpstr>
      <vt:lpstr>Stopping (stopping)</vt:lpstr>
      <vt:lpstr>Engine speed control (RPMdrivebywire)</vt:lpstr>
      <vt:lpstr>Engine speed control PID</vt:lpstr>
      <vt:lpstr>Adaptive tuning with a PID control</vt:lpstr>
      <vt:lpstr>Testing with computer control of clutch and throttle</vt:lpstr>
      <vt:lpstr>Coding error during testing</vt:lpstr>
      <vt:lpstr>PowerPoint Presentation</vt:lpstr>
      <vt:lpstr>The Linear Actuator Won</vt:lpstr>
      <vt:lpstr>Clutch limit switch</vt:lpstr>
      <vt:lpstr>Website Updated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2013-01-15T20:45:04Z</dcterms:created>
  <dcterms:modified xsi:type="dcterms:W3CDTF">2013-04-16T16:22:09Z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